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71" r:id="rId12"/>
    <p:sldId id="267" r:id="rId13"/>
    <p:sldId id="268" r:id="rId14"/>
    <p:sldId id="269" r:id="rId15"/>
    <p:sldId id="270" r:id="rId16"/>
  </p:sldIdLst>
  <p:sldSz cx="18288000" cy="10287000"/>
  <p:notesSz cx="6858000" cy="9144000"/>
  <p:embeddedFontLst>
    <p:embeddedFont>
      <p:font typeface="Aileron" panose="020B0604020202020204" charset="0"/>
      <p:regular r:id="rId17"/>
    </p:embeddedFont>
    <p:embeddedFont>
      <p:font typeface="Aileron Bold" panose="020B0604020202020204" charset="0"/>
      <p:regular r:id="rId18"/>
    </p:embeddedFont>
    <p:embeddedFont>
      <p:font typeface="DM Sans" pitchFamily="2" charset="0"/>
      <p:regular r:id="rId19"/>
    </p:embeddedFont>
    <p:embeddedFont>
      <p:font typeface="DM Sans Bold" charset="0"/>
      <p:regular r:id="rId20"/>
    </p:embeddedFont>
    <p:embeddedFont>
      <p:font typeface="DM Sans Italics" panose="020B0604020202020204" charset="0"/>
      <p:regular r:id="rId21"/>
    </p:embeddedFont>
    <p:embeddedFont>
      <p:font typeface="Montserrat Classic Bold" panose="020B0604020202020204" charset="0"/>
      <p:regular r:id="rId22"/>
    </p:embeddedFont>
    <p:embeddedFont>
      <p:font typeface="Open Sauce" panose="020B0604020202020204" charset="0"/>
      <p:regular r:id="rId23"/>
    </p:embeddedFont>
    <p:embeddedFont>
      <p:font typeface="Oswald" panose="00000500000000000000" pitchFamily="2" charset="0"/>
      <p:regular r:id="rId24"/>
    </p:embeddedFont>
    <p:embeddedFont>
      <p:font typeface="Oswald Bold" panose="00000800000000000000"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9.png"/><Relationship Id="rId4"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9.png"/><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2.png"/><Relationship Id="rId7" Type="http://schemas.openxmlformats.org/officeDocument/2006/relationships/image" Target="../media/image45.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9.png"/><Relationship Id="rId10" Type="http://schemas.openxmlformats.org/officeDocument/2006/relationships/image" Target="../media/image48.png"/><Relationship Id="rId4" Type="http://schemas.openxmlformats.org/officeDocument/2006/relationships/image" Target="../media/image33.svg"/><Relationship Id="rId9" Type="http://schemas.openxmlformats.org/officeDocument/2006/relationships/image" Target="../media/image47.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image" Target="../media/image10.jpe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svg"/></Relationships>
</file>

<file path=ppt/slides/_rels/slide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9.png"/><Relationship Id="rId4" Type="http://schemas.openxmlformats.org/officeDocument/2006/relationships/image" Target="../media/image33.sv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9.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he-IL" dirty="0"/>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5" name="Freeform 5"/>
          <p:cNvSpPr/>
          <p:nvPr/>
        </p:nvSpPr>
        <p:spPr>
          <a:xfrm>
            <a:off x="14666399" y="26724"/>
            <a:ext cx="3621601" cy="2003953"/>
          </a:xfrm>
          <a:custGeom>
            <a:avLst/>
            <a:gdLst/>
            <a:ahLst/>
            <a:cxnLst/>
            <a:rect l="l" t="t" r="r" b="b"/>
            <a:pathLst>
              <a:path w="3621601" h="2003953">
                <a:moveTo>
                  <a:pt x="0" y="0"/>
                </a:moveTo>
                <a:lnTo>
                  <a:pt x="3621601" y="0"/>
                </a:lnTo>
                <a:lnTo>
                  <a:pt x="3621601" y="2003952"/>
                </a:lnTo>
                <a:lnTo>
                  <a:pt x="0" y="2003952"/>
                </a:lnTo>
                <a:lnTo>
                  <a:pt x="0" y="0"/>
                </a:lnTo>
                <a:close/>
              </a:path>
            </a:pathLst>
          </a:custGeom>
          <a:blipFill>
            <a:blip r:embed="rId5"/>
            <a:stretch>
              <a:fillRect/>
            </a:stretch>
          </a:blipFill>
        </p:spPr>
        <p:txBody>
          <a:bodyPr/>
          <a:lstStyle/>
          <a:p>
            <a:endParaRPr lang="he-IL"/>
          </a:p>
        </p:txBody>
      </p:sp>
      <p:sp>
        <p:nvSpPr>
          <p:cNvPr id="6" name="TextBox 6"/>
          <p:cNvSpPr txBox="1"/>
          <p:nvPr/>
        </p:nvSpPr>
        <p:spPr>
          <a:xfrm>
            <a:off x="3794267" y="2225620"/>
            <a:ext cx="10699465" cy="3611880"/>
          </a:xfrm>
          <a:prstGeom prst="rect">
            <a:avLst/>
          </a:prstGeom>
        </p:spPr>
        <p:txBody>
          <a:bodyPr lIns="0" tIns="0" rIns="0" bIns="0" rtlCol="0" anchor="t">
            <a:spAutoFit/>
          </a:bodyPr>
          <a:lstStyle/>
          <a:p>
            <a:pPr algn="ctr">
              <a:lnSpc>
                <a:spcPts val="9659"/>
              </a:lnSpc>
            </a:pPr>
            <a:r>
              <a:rPr lang="en-US" sz="6999" spc="685">
                <a:solidFill>
                  <a:srgbClr val="00AAB7"/>
                </a:solidFill>
                <a:latin typeface="Oswald Bold"/>
              </a:rPr>
              <a:t>SENTIMENT ANALYSIS USING MACHINE LEARNING </a:t>
            </a:r>
          </a:p>
        </p:txBody>
      </p:sp>
      <p:sp>
        <p:nvSpPr>
          <p:cNvPr id="7" name="TextBox 7"/>
          <p:cNvSpPr txBox="1"/>
          <p:nvPr/>
        </p:nvSpPr>
        <p:spPr>
          <a:xfrm>
            <a:off x="2719596" y="6160688"/>
            <a:ext cx="12848809" cy="441638"/>
          </a:xfrm>
          <a:prstGeom prst="rect">
            <a:avLst/>
          </a:prstGeom>
        </p:spPr>
        <p:txBody>
          <a:bodyPr lIns="0" tIns="0" rIns="0" bIns="0" rtlCol="0" anchor="t">
            <a:spAutoFit/>
          </a:bodyPr>
          <a:lstStyle/>
          <a:p>
            <a:pPr algn="ctr">
              <a:lnSpc>
                <a:spcPts val="3661"/>
              </a:lnSpc>
            </a:pPr>
            <a:r>
              <a:rPr lang="en-US" sz="2653" spc="140">
                <a:solidFill>
                  <a:srgbClr val="0A1433"/>
                </a:solidFill>
                <a:latin typeface="Montserrat Classic Bold"/>
              </a:rPr>
              <a:t>ON THE NEW YORK TIMES HEADLINES</a:t>
            </a:r>
          </a:p>
        </p:txBody>
      </p:sp>
      <p:sp>
        <p:nvSpPr>
          <p:cNvPr id="8" name="TextBox 8"/>
          <p:cNvSpPr txBox="1"/>
          <p:nvPr/>
        </p:nvSpPr>
        <p:spPr>
          <a:xfrm>
            <a:off x="6584941" y="7550382"/>
            <a:ext cx="5607059" cy="343748"/>
          </a:xfrm>
          <a:prstGeom prst="rect">
            <a:avLst/>
          </a:prstGeom>
        </p:spPr>
        <p:txBody>
          <a:bodyPr wrap="square" lIns="0" tIns="0" rIns="0" bIns="0" rtlCol="0" anchor="t">
            <a:spAutoFit/>
          </a:bodyPr>
          <a:lstStyle/>
          <a:p>
            <a:pPr algn="ctr">
              <a:lnSpc>
                <a:spcPts val="2859"/>
              </a:lnSpc>
              <a:spcBef>
                <a:spcPct val="0"/>
              </a:spcBef>
            </a:pPr>
            <a:r>
              <a:rPr lang="en-US" sz="2199" dirty="0">
                <a:solidFill>
                  <a:srgbClr val="00AAB7"/>
                </a:solidFill>
                <a:latin typeface="Open Sauce"/>
              </a:rPr>
              <a:t>Advanced topics in machine learning</a:t>
            </a:r>
          </a:p>
        </p:txBody>
      </p:sp>
      <p:sp>
        <p:nvSpPr>
          <p:cNvPr id="9" name="TextBox 9"/>
          <p:cNvSpPr txBox="1"/>
          <p:nvPr/>
        </p:nvSpPr>
        <p:spPr>
          <a:xfrm>
            <a:off x="1219200" y="8702800"/>
            <a:ext cx="2575067" cy="343748"/>
          </a:xfrm>
          <a:prstGeom prst="rect">
            <a:avLst/>
          </a:prstGeom>
        </p:spPr>
        <p:txBody>
          <a:bodyPr wrap="square" lIns="0" tIns="0" rIns="0" bIns="0" rtlCol="0" anchor="t">
            <a:spAutoFit/>
          </a:bodyPr>
          <a:lstStyle/>
          <a:p>
            <a:pPr algn="ctr">
              <a:lnSpc>
                <a:spcPts val="2859"/>
              </a:lnSpc>
              <a:spcBef>
                <a:spcPct val="0"/>
              </a:spcBef>
            </a:pPr>
            <a:r>
              <a:rPr lang="en-US" sz="2199" dirty="0">
                <a:solidFill>
                  <a:srgbClr val="00AAB7"/>
                </a:solidFill>
                <a:latin typeface="Open Sauce"/>
              </a:rPr>
              <a:t>Dr. Chen </a:t>
            </a:r>
            <a:r>
              <a:rPr lang="en-US" sz="2199" dirty="0" err="1">
                <a:solidFill>
                  <a:srgbClr val="00AAB7"/>
                </a:solidFill>
                <a:latin typeface="Open Sauce"/>
              </a:rPr>
              <a:t>Hagaj</a:t>
            </a:r>
            <a:endParaRPr lang="en-US" sz="2199" dirty="0">
              <a:solidFill>
                <a:srgbClr val="00AAB7"/>
              </a:solidFill>
              <a:latin typeface="Open Sauce"/>
            </a:endParaRPr>
          </a:p>
        </p:txBody>
      </p:sp>
      <p:sp>
        <p:nvSpPr>
          <p:cNvPr id="10" name="TextBox 10"/>
          <p:cNvSpPr txBox="1"/>
          <p:nvPr/>
        </p:nvSpPr>
        <p:spPr>
          <a:xfrm>
            <a:off x="12091332" y="8345295"/>
            <a:ext cx="2575067" cy="715010"/>
          </a:xfrm>
          <a:prstGeom prst="rect">
            <a:avLst/>
          </a:prstGeom>
        </p:spPr>
        <p:txBody>
          <a:bodyPr wrap="square" lIns="0" tIns="0" rIns="0" bIns="0" rtlCol="0" anchor="t">
            <a:spAutoFit/>
          </a:bodyPr>
          <a:lstStyle/>
          <a:p>
            <a:pPr algn="ctr">
              <a:lnSpc>
                <a:spcPts val="2859"/>
              </a:lnSpc>
              <a:spcBef>
                <a:spcPct val="0"/>
              </a:spcBef>
            </a:pPr>
            <a:r>
              <a:rPr lang="en-US" sz="2199" dirty="0">
                <a:solidFill>
                  <a:srgbClr val="00AAB7"/>
                </a:solidFill>
                <a:latin typeface="Open Sauce"/>
              </a:rPr>
              <a:t>Meital Padwa </a:t>
            </a:r>
          </a:p>
          <a:p>
            <a:pPr algn="ctr">
              <a:lnSpc>
                <a:spcPts val="2859"/>
              </a:lnSpc>
              <a:spcBef>
                <a:spcPct val="0"/>
              </a:spcBef>
            </a:pPr>
            <a:r>
              <a:rPr lang="en-US" sz="2199" dirty="0">
                <a:solidFill>
                  <a:srgbClr val="00AAB7"/>
                </a:solidFill>
                <a:latin typeface="Open Sauce"/>
              </a:rPr>
              <a:t>Bar Mizrahi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he-IL"/>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Freeform 4"/>
          <p:cNvSpPr/>
          <p:nvPr/>
        </p:nvSpPr>
        <p:spPr>
          <a:xfrm>
            <a:off x="8404013" y="9666544"/>
            <a:ext cx="9883987" cy="620456"/>
          </a:xfrm>
          <a:custGeom>
            <a:avLst/>
            <a:gdLst/>
            <a:ahLst/>
            <a:cxnLst/>
            <a:rect l="l" t="t" r="r" b="b"/>
            <a:pathLst>
              <a:path w="9883987" h="620456">
                <a:moveTo>
                  <a:pt x="0" y="0"/>
                </a:moveTo>
                <a:lnTo>
                  <a:pt x="9883987" y="0"/>
                </a:lnTo>
                <a:lnTo>
                  <a:pt x="9883987" y="620456"/>
                </a:lnTo>
                <a:lnTo>
                  <a:pt x="0" y="620456"/>
                </a:lnTo>
                <a:lnTo>
                  <a:pt x="0" y="0"/>
                </a:lnTo>
                <a:close/>
              </a:path>
            </a:pathLst>
          </a:custGeom>
          <a:blipFill>
            <a:blip r:embed="rId5"/>
            <a:stretch>
              <a:fillRect t="-180270" b="-34351"/>
            </a:stretch>
          </a:blipFill>
        </p:spPr>
        <p:txBody>
          <a:bodyPr/>
          <a:lstStyle/>
          <a:p>
            <a:endParaRPr lang="he-IL"/>
          </a:p>
        </p:txBody>
      </p:sp>
      <p:sp>
        <p:nvSpPr>
          <p:cNvPr id="5" name="Freeform 5"/>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6" name="Freeform 6"/>
          <p:cNvSpPr/>
          <p:nvPr/>
        </p:nvSpPr>
        <p:spPr>
          <a:xfrm>
            <a:off x="4579622" y="2711360"/>
            <a:ext cx="13708378" cy="3587026"/>
          </a:xfrm>
          <a:custGeom>
            <a:avLst/>
            <a:gdLst/>
            <a:ahLst/>
            <a:cxnLst/>
            <a:rect l="l" t="t" r="r" b="b"/>
            <a:pathLst>
              <a:path w="13708378" h="3587026">
                <a:moveTo>
                  <a:pt x="0" y="0"/>
                </a:moveTo>
                <a:lnTo>
                  <a:pt x="13708378" y="0"/>
                </a:lnTo>
                <a:lnTo>
                  <a:pt x="13708378" y="3587025"/>
                </a:lnTo>
                <a:lnTo>
                  <a:pt x="0" y="3587025"/>
                </a:lnTo>
                <a:lnTo>
                  <a:pt x="0" y="0"/>
                </a:lnTo>
                <a:close/>
              </a:path>
            </a:pathLst>
          </a:custGeom>
          <a:blipFill>
            <a:blip r:embed="rId6"/>
            <a:stretch>
              <a:fillRect/>
            </a:stretch>
          </a:blipFill>
        </p:spPr>
        <p:txBody>
          <a:bodyPr/>
          <a:lstStyle/>
          <a:p>
            <a:endParaRPr lang="he-IL"/>
          </a:p>
        </p:txBody>
      </p:sp>
      <p:sp>
        <p:nvSpPr>
          <p:cNvPr id="7" name="Freeform 7"/>
          <p:cNvSpPr/>
          <p:nvPr/>
        </p:nvSpPr>
        <p:spPr>
          <a:xfrm>
            <a:off x="4579622" y="6566864"/>
            <a:ext cx="13708378" cy="3587026"/>
          </a:xfrm>
          <a:custGeom>
            <a:avLst/>
            <a:gdLst/>
            <a:ahLst/>
            <a:cxnLst/>
            <a:rect l="l" t="t" r="r" b="b"/>
            <a:pathLst>
              <a:path w="13708378" h="3587026">
                <a:moveTo>
                  <a:pt x="0" y="0"/>
                </a:moveTo>
                <a:lnTo>
                  <a:pt x="13708378" y="0"/>
                </a:lnTo>
                <a:lnTo>
                  <a:pt x="13708378" y="3587026"/>
                </a:lnTo>
                <a:lnTo>
                  <a:pt x="0" y="3587026"/>
                </a:lnTo>
                <a:lnTo>
                  <a:pt x="0" y="0"/>
                </a:lnTo>
                <a:close/>
              </a:path>
            </a:pathLst>
          </a:custGeom>
          <a:blipFill>
            <a:blip r:embed="rId7"/>
            <a:stretch>
              <a:fillRect/>
            </a:stretch>
          </a:blipFill>
        </p:spPr>
        <p:txBody>
          <a:bodyPr/>
          <a:lstStyle/>
          <a:p>
            <a:endParaRPr lang="he-IL"/>
          </a:p>
        </p:txBody>
      </p:sp>
      <p:sp>
        <p:nvSpPr>
          <p:cNvPr id="8" name="TextBox 8"/>
          <p:cNvSpPr txBox="1"/>
          <p:nvPr/>
        </p:nvSpPr>
        <p:spPr>
          <a:xfrm>
            <a:off x="869112" y="443562"/>
            <a:ext cx="9139736" cy="1303627"/>
          </a:xfrm>
          <a:prstGeom prst="rect">
            <a:avLst/>
          </a:prstGeom>
        </p:spPr>
        <p:txBody>
          <a:bodyPr lIns="0" tIns="0" rIns="0" bIns="0" rtlCol="0" anchor="t">
            <a:spAutoFit/>
          </a:bodyPr>
          <a:lstStyle/>
          <a:p>
            <a:pPr marL="0" lvl="0" indent="0">
              <a:lnSpc>
                <a:spcPts val="9903"/>
              </a:lnSpc>
            </a:pPr>
            <a:r>
              <a:rPr lang="en-US" sz="9431" spc="924">
                <a:solidFill>
                  <a:srgbClr val="231F20"/>
                </a:solidFill>
                <a:latin typeface="Oswald Bold"/>
              </a:rPr>
              <a:t>RESULTS</a:t>
            </a:r>
          </a:p>
        </p:txBody>
      </p:sp>
      <p:sp>
        <p:nvSpPr>
          <p:cNvPr id="9" name="TextBox 9"/>
          <p:cNvSpPr txBox="1"/>
          <p:nvPr/>
        </p:nvSpPr>
        <p:spPr>
          <a:xfrm>
            <a:off x="869112" y="2018372"/>
            <a:ext cx="8603278" cy="919570"/>
          </a:xfrm>
          <a:prstGeom prst="rect">
            <a:avLst/>
          </a:prstGeom>
        </p:spPr>
        <p:txBody>
          <a:bodyPr lIns="0" tIns="0" rIns="0" bIns="0" rtlCol="0" anchor="t">
            <a:spAutoFit/>
          </a:bodyPr>
          <a:lstStyle/>
          <a:p>
            <a:pPr>
              <a:lnSpc>
                <a:spcPts val="3712"/>
              </a:lnSpc>
            </a:pPr>
            <a:r>
              <a:rPr lang="en-US" sz="2690" spc="263">
                <a:solidFill>
                  <a:srgbClr val="231F20"/>
                </a:solidFill>
                <a:latin typeface="DM Sans"/>
              </a:rPr>
              <a:t>Comparing the sentiment score- </a:t>
            </a:r>
          </a:p>
          <a:p>
            <a:pPr>
              <a:lnSpc>
                <a:spcPts val="3712"/>
              </a:lnSpc>
            </a:pPr>
            <a:r>
              <a:rPr lang="en-US" sz="2690" spc="263">
                <a:solidFill>
                  <a:srgbClr val="231F20"/>
                </a:solidFill>
                <a:latin typeface="DM Sans"/>
              </a:rPr>
              <a:t>Sentiment analysis </a:t>
            </a:r>
          </a:p>
        </p:txBody>
      </p:sp>
      <p:sp>
        <p:nvSpPr>
          <p:cNvPr id="10" name="TextBox 10"/>
          <p:cNvSpPr txBox="1"/>
          <p:nvPr/>
        </p:nvSpPr>
        <p:spPr>
          <a:xfrm>
            <a:off x="1538888" y="4088047"/>
            <a:ext cx="2049661" cy="573405"/>
          </a:xfrm>
          <a:prstGeom prst="rect">
            <a:avLst/>
          </a:prstGeom>
        </p:spPr>
        <p:txBody>
          <a:bodyPr lIns="0" tIns="0" rIns="0" bIns="0" rtlCol="0" anchor="t">
            <a:spAutoFit/>
          </a:bodyPr>
          <a:lstStyle/>
          <a:p>
            <a:pPr algn="ctr">
              <a:lnSpc>
                <a:spcPts val="4680"/>
              </a:lnSpc>
              <a:spcBef>
                <a:spcPct val="0"/>
              </a:spcBef>
            </a:pPr>
            <a:r>
              <a:rPr lang="en-US" sz="3600">
                <a:solidFill>
                  <a:srgbClr val="010101"/>
                </a:solidFill>
                <a:latin typeface="Open Sauce"/>
              </a:rPr>
              <a:t>Raw data</a:t>
            </a:r>
          </a:p>
        </p:txBody>
      </p:sp>
      <p:sp>
        <p:nvSpPr>
          <p:cNvPr id="11" name="TextBox 11"/>
          <p:cNvSpPr txBox="1"/>
          <p:nvPr/>
        </p:nvSpPr>
        <p:spPr>
          <a:xfrm>
            <a:off x="1434793" y="7988267"/>
            <a:ext cx="2392114" cy="582930"/>
          </a:xfrm>
          <a:prstGeom prst="rect">
            <a:avLst/>
          </a:prstGeom>
        </p:spPr>
        <p:txBody>
          <a:bodyPr lIns="0" tIns="0" rIns="0" bIns="0" rtlCol="0" anchor="t">
            <a:spAutoFit/>
          </a:bodyPr>
          <a:lstStyle/>
          <a:p>
            <a:pPr algn="ctr">
              <a:lnSpc>
                <a:spcPts val="4679"/>
              </a:lnSpc>
              <a:spcBef>
                <a:spcPct val="0"/>
              </a:spcBef>
            </a:pPr>
            <a:r>
              <a:rPr lang="en-US" sz="3599">
                <a:solidFill>
                  <a:srgbClr val="010101"/>
                </a:solidFill>
                <a:latin typeface="Open Sauce"/>
              </a:rPr>
              <a:t>Clean 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Freeform 2">
            <a:extLst>
              <a:ext uri="{FF2B5EF4-FFF2-40B4-BE49-F238E27FC236}">
                <a16:creationId xmlns:a16="http://schemas.microsoft.com/office/drawing/2014/main" id="{F1BDA724-62DF-82F1-FC55-9062285DBFA3}"/>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he-IL"/>
          </a:p>
        </p:txBody>
      </p:sp>
      <p:sp>
        <p:nvSpPr>
          <p:cNvPr id="4" name="Freeform 4"/>
          <p:cNvSpPr/>
          <p:nvPr/>
        </p:nvSpPr>
        <p:spPr>
          <a:xfrm rot="2035253">
            <a:off x="15331117" y="4817487"/>
            <a:ext cx="7835077" cy="10939025"/>
          </a:xfrm>
          <a:custGeom>
            <a:avLst/>
            <a:gdLst/>
            <a:ahLst/>
            <a:cxnLst/>
            <a:rect l="l" t="t" r="r" b="b"/>
            <a:pathLst>
              <a:path w="7835077" h="10939025">
                <a:moveTo>
                  <a:pt x="0" y="0"/>
                </a:moveTo>
                <a:lnTo>
                  <a:pt x="7835077" y="0"/>
                </a:lnTo>
                <a:lnTo>
                  <a:pt x="7835077" y="10939026"/>
                </a:lnTo>
                <a:lnTo>
                  <a:pt x="0" y="10939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28" name="Freeform 28"/>
          <p:cNvSpPr/>
          <p:nvPr/>
        </p:nvSpPr>
        <p:spPr>
          <a:xfrm rot="-10799999">
            <a:off x="-4218886" y="-5413993"/>
            <a:ext cx="6969795" cy="9730953"/>
          </a:xfrm>
          <a:custGeom>
            <a:avLst/>
            <a:gdLst/>
            <a:ahLst/>
            <a:cxnLst/>
            <a:rect l="l" t="t" r="r" b="b"/>
            <a:pathLst>
              <a:path w="6969795" h="9730953">
                <a:moveTo>
                  <a:pt x="0" y="0"/>
                </a:moveTo>
                <a:lnTo>
                  <a:pt x="6969795" y="0"/>
                </a:lnTo>
                <a:lnTo>
                  <a:pt x="6969795" y="9730953"/>
                </a:lnTo>
                <a:lnTo>
                  <a:pt x="0" y="973095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29" name="TextBox 29"/>
          <p:cNvSpPr txBox="1"/>
          <p:nvPr/>
        </p:nvSpPr>
        <p:spPr>
          <a:xfrm>
            <a:off x="271859" y="979615"/>
            <a:ext cx="8539047" cy="403637"/>
          </a:xfrm>
          <a:prstGeom prst="rect">
            <a:avLst/>
          </a:prstGeom>
        </p:spPr>
        <p:txBody>
          <a:bodyPr wrap="square" lIns="0" tIns="0" rIns="0" bIns="0" rtlCol="0" anchor="t">
            <a:spAutoFit/>
          </a:bodyPr>
          <a:lstStyle/>
          <a:p>
            <a:pPr algn="ctr">
              <a:lnSpc>
                <a:spcPts val="3379"/>
              </a:lnSpc>
              <a:spcBef>
                <a:spcPct val="0"/>
              </a:spcBef>
            </a:pPr>
            <a:r>
              <a:rPr lang="en-US" sz="2599" dirty="0">
                <a:solidFill>
                  <a:srgbClr val="000000"/>
                </a:solidFill>
                <a:latin typeface="Open Sauce"/>
              </a:rPr>
              <a:t>The positive VS Negative Articles along the timeline </a:t>
            </a:r>
          </a:p>
        </p:txBody>
      </p:sp>
      <p:sp>
        <p:nvSpPr>
          <p:cNvPr id="30" name="TextBox 30"/>
          <p:cNvSpPr txBox="1"/>
          <p:nvPr/>
        </p:nvSpPr>
        <p:spPr>
          <a:xfrm>
            <a:off x="271859" y="123490"/>
            <a:ext cx="7769019" cy="1051596"/>
          </a:xfrm>
          <a:prstGeom prst="rect">
            <a:avLst/>
          </a:prstGeom>
        </p:spPr>
        <p:txBody>
          <a:bodyPr lIns="0" tIns="0" rIns="0" bIns="0" rtlCol="0" anchor="t">
            <a:spAutoFit/>
          </a:bodyPr>
          <a:lstStyle/>
          <a:p>
            <a:pPr marL="0" lvl="0" indent="0">
              <a:lnSpc>
                <a:spcPts val="8032"/>
              </a:lnSpc>
            </a:pPr>
            <a:r>
              <a:rPr lang="en-US" sz="7650" spc="749" dirty="0">
                <a:solidFill>
                  <a:srgbClr val="231F20"/>
                </a:solidFill>
                <a:latin typeface="Oswald Bold"/>
              </a:rPr>
              <a:t>RESULTS</a:t>
            </a:r>
          </a:p>
        </p:txBody>
      </p:sp>
      <p:sp>
        <p:nvSpPr>
          <p:cNvPr id="58" name="AutoShape 2">
            <a:extLst>
              <a:ext uri="{FF2B5EF4-FFF2-40B4-BE49-F238E27FC236}">
                <a16:creationId xmlns:a16="http://schemas.microsoft.com/office/drawing/2014/main" id="{3A9972FA-5D45-8FD7-3CBF-44E7D074C199}"/>
              </a:ext>
            </a:extLst>
          </p:cNvPr>
          <p:cNvSpPr/>
          <p:nvPr/>
        </p:nvSpPr>
        <p:spPr>
          <a:xfrm>
            <a:off x="5228923" y="5088185"/>
            <a:ext cx="331693" cy="0"/>
          </a:xfrm>
          <a:prstGeom prst="line">
            <a:avLst/>
          </a:prstGeom>
          <a:ln w="57150" cap="flat">
            <a:solidFill>
              <a:srgbClr val="EDF0F2"/>
            </a:solidFill>
            <a:prstDash val="solid"/>
            <a:headEnd type="none" w="sm" len="sm"/>
            <a:tailEnd type="none" w="sm" len="sm"/>
          </a:ln>
        </p:spPr>
        <p:txBody>
          <a:bodyPr/>
          <a:lstStyle/>
          <a:p>
            <a:endParaRPr lang="he-IL"/>
          </a:p>
        </p:txBody>
      </p:sp>
      <p:sp>
        <p:nvSpPr>
          <p:cNvPr id="59" name="AutoShape 3">
            <a:extLst>
              <a:ext uri="{FF2B5EF4-FFF2-40B4-BE49-F238E27FC236}">
                <a16:creationId xmlns:a16="http://schemas.microsoft.com/office/drawing/2014/main" id="{D4930063-B700-CA6F-87A0-B66400D6ED8D}"/>
              </a:ext>
            </a:extLst>
          </p:cNvPr>
          <p:cNvSpPr/>
          <p:nvPr/>
        </p:nvSpPr>
        <p:spPr>
          <a:xfrm>
            <a:off x="5077440" y="2831141"/>
            <a:ext cx="0" cy="2408526"/>
          </a:xfrm>
          <a:prstGeom prst="line">
            <a:avLst/>
          </a:prstGeom>
          <a:ln w="57150" cap="flat">
            <a:solidFill>
              <a:srgbClr val="EDF0F2"/>
            </a:solidFill>
            <a:prstDash val="solid"/>
            <a:headEnd type="none" w="sm" len="sm"/>
            <a:tailEnd type="none" w="sm" len="sm"/>
          </a:ln>
        </p:spPr>
        <p:txBody>
          <a:bodyPr/>
          <a:lstStyle/>
          <a:p>
            <a:endParaRPr lang="he-IL"/>
          </a:p>
        </p:txBody>
      </p:sp>
      <p:sp>
        <p:nvSpPr>
          <p:cNvPr id="60" name="AutoShape 4">
            <a:extLst>
              <a:ext uri="{FF2B5EF4-FFF2-40B4-BE49-F238E27FC236}">
                <a16:creationId xmlns:a16="http://schemas.microsoft.com/office/drawing/2014/main" id="{A14FC4EA-B760-C523-D17A-4BC567AE33C7}"/>
              </a:ext>
            </a:extLst>
          </p:cNvPr>
          <p:cNvSpPr/>
          <p:nvPr/>
        </p:nvSpPr>
        <p:spPr>
          <a:xfrm flipV="1">
            <a:off x="12330267" y="2052965"/>
            <a:ext cx="0" cy="3090535"/>
          </a:xfrm>
          <a:prstGeom prst="line">
            <a:avLst/>
          </a:prstGeom>
          <a:ln w="57150" cap="flat">
            <a:solidFill>
              <a:srgbClr val="EDF0F2"/>
            </a:solidFill>
            <a:prstDash val="solid"/>
            <a:headEnd type="none" w="sm" len="sm"/>
            <a:tailEnd type="none" w="sm" len="sm"/>
          </a:ln>
        </p:spPr>
        <p:txBody>
          <a:bodyPr/>
          <a:lstStyle/>
          <a:p>
            <a:endParaRPr lang="he-IL"/>
          </a:p>
        </p:txBody>
      </p:sp>
      <p:grpSp>
        <p:nvGrpSpPr>
          <p:cNvPr id="61" name="Group 5">
            <a:extLst>
              <a:ext uri="{FF2B5EF4-FFF2-40B4-BE49-F238E27FC236}">
                <a16:creationId xmlns:a16="http://schemas.microsoft.com/office/drawing/2014/main" id="{4C4DBE34-9FEE-E629-9D63-EF60C0C6DE69}"/>
              </a:ext>
            </a:extLst>
          </p:cNvPr>
          <p:cNvGrpSpPr/>
          <p:nvPr/>
        </p:nvGrpSpPr>
        <p:grpSpPr>
          <a:xfrm>
            <a:off x="4925958" y="4936703"/>
            <a:ext cx="302965" cy="302965"/>
            <a:chOff x="0" y="0"/>
            <a:chExt cx="812800" cy="812800"/>
          </a:xfrm>
        </p:grpSpPr>
        <p:sp>
          <p:nvSpPr>
            <p:cNvPr id="62" name="Freeform 6">
              <a:extLst>
                <a:ext uri="{FF2B5EF4-FFF2-40B4-BE49-F238E27FC236}">
                  <a16:creationId xmlns:a16="http://schemas.microsoft.com/office/drawing/2014/main" id="{2B1AED75-13EE-7B90-9DFD-2B3267EFD755}"/>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EDAD8"/>
            </a:solidFill>
          </p:spPr>
          <p:txBody>
            <a:bodyPr/>
            <a:lstStyle/>
            <a:p>
              <a:endParaRPr lang="he-IL"/>
            </a:p>
          </p:txBody>
        </p:sp>
        <p:sp>
          <p:nvSpPr>
            <p:cNvPr id="63" name="TextBox 7">
              <a:extLst>
                <a:ext uri="{FF2B5EF4-FFF2-40B4-BE49-F238E27FC236}">
                  <a16:creationId xmlns:a16="http://schemas.microsoft.com/office/drawing/2014/main" id="{E4AD159D-71DE-7412-B3DD-D195CBDF1129}"/>
                </a:ext>
              </a:extLst>
            </p:cNvPr>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grpSp>
        <p:nvGrpSpPr>
          <p:cNvPr id="64" name="Group 8">
            <a:extLst>
              <a:ext uri="{FF2B5EF4-FFF2-40B4-BE49-F238E27FC236}">
                <a16:creationId xmlns:a16="http://schemas.microsoft.com/office/drawing/2014/main" id="{C4631D9C-CE3D-B583-2FBE-DD890C1ADEF9}"/>
              </a:ext>
            </a:extLst>
          </p:cNvPr>
          <p:cNvGrpSpPr/>
          <p:nvPr/>
        </p:nvGrpSpPr>
        <p:grpSpPr>
          <a:xfrm>
            <a:off x="1039153" y="6703932"/>
            <a:ext cx="2457578" cy="1128906"/>
            <a:chOff x="0" y="-47625"/>
            <a:chExt cx="3276771" cy="1505208"/>
          </a:xfrm>
        </p:grpSpPr>
        <p:sp>
          <p:nvSpPr>
            <p:cNvPr id="65" name="TextBox 9">
              <a:extLst>
                <a:ext uri="{FF2B5EF4-FFF2-40B4-BE49-F238E27FC236}">
                  <a16:creationId xmlns:a16="http://schemas.microsoft.com/office/drawing/2014/main" id="{D57E1D3C-D17B-4D26-8356-B11340288AB4}"/>
                </a:ext>
              </a:extLst>
            </p:cNvPr>
            <p:cNvSpPr txBox="1"/>
            <p:nvPr/>
          </p:nvSpPr>
          <p:spPr>
            <a:xfrm>
              <a:off x="0" y="-47625"/>
              <a:ext cx="3276771" cy="525145"/>
            </a:xfrm>
            <a:prstGeom prst="rect">
              <a:avLst/>
            </a:prstGeom>
          </p:spPr>
          <p:txBody>
            <a:bodyPr lIns="0" tIns="0" rIns="0" bIns="0" rtlCol="0" anchor="t">
              <a:spAutoFit/>
            </a:bodyPr>
            <a:lstStyle/>
            <a:p>
              <a:pPr algn="ctr">
                <a:lnSpc>
                  <a:spcPts val="3359"/>
                </a:lnSpc>
              </a:pPr>
              <a:r>
                <a:rPr lang="en-US" sz="2400" dirty="0">
                  <a:solidFill>
                    <a:srgbClr val="191919"/>
                  </a:solidFill>
                  <a:latin typeface="Aileron Bold"/>
                </a:rPr>
                <a:t>2023-10-07</a:t>
              </a:r>
            </a:p>
          </p:txBody>
        </p:sp>
        <p:sp>
          <p:nvSpPr>
            <p:cNvPr id="66" name="TextBox 10">
              <a:extLst>
                <a:ext uri="{FF2B5EF4-FFF2-40B4-BE49-F238E27FC236}">
                  <a16:creationId xmlns:a16="http://schemas.microsoft.com/office/drawing/2014/main" id="{CE1269E3-A00E-FBDB-AE49-77D4ABA5667E}"/>
                </a:ext>
              </a:extLst>
            </p:cNvPr>
            <p:cNvSpPr txBox="1"/>
            <p:nvPr/>
          </p:nvSpPr>
          <p:spPr>
            <a:xfrm>
              <a:off x="0" y="579565"/>
              <a:ext cx="3276771" cy="878018"/>
            </a:xfrm>
            <a:prstGeom prst="rect">
              <a:avLst/>
            </a:prstGeom>
          </p:spPr>
          <p:txBody>
            <a:bodyPr lIns="0" tIns="0" rIns="0" bIns="0" rtlCol="0" anchor="t">
              <a:spAutoFit/>
            </a:bodyPr>
            <a:lstStyle/>
            <a:p>
              <a:pPr algn="ctr">
                <a:lnSpc>
                  <a:spcPts val="2700"/>
                </a:lnSpc>
              </a:pPr>
              <a:r>
                <a:rPr lang="en-US" sz="1800" spc="26" dirty="0">
                  <a:solidFill>
                    <a:srgbClr val="191919"/>
                  </a:solidFill>
                  <a:latin typeface="Aileron"/>
                </a:rPr>
                <a:t>surprise attack on Israel</a:t>
              </a:r>
            </a:p>
          </p:txBody>
        </p:sp>
      </p:grpSp>
      <p:grpSp>
        <p:nvGrpSpPr>
          <p:cNvPr id="67" name="Group 11">
            <a:extLst>
              <a:ext uri="{FF2B5EF4-FFF2-40B4-BE49-F238E27FC236}">
                <a16:creationId xmlns:a16="http://schemas.microsoft.com/office/drawing/2014/main" id="{AD26EFA8-42C4-18C4-49A0-2A0C7387DF8A}"/>
              </a:ext>
            </a:extLst>
          </p:cNvPr>
          <p:cNvGrpSpPr/>
          <p:nvPr/>
        </p:nvGrpSpPr>
        <p:grpSpPr>
          <a:xfrm>
            <a:off x="1377197" y="2817931"/>
            <a:ext cx="2457578" cy="1080470"/>
            <a:chOff x="0" y="0"/>
            <a:chExt cx="3276771" cy="1440626"/>
          </a:xfrm>
        </p:grpSpPr>
        <p:sp>
          <p:nvSpPr>
            <p:cNvPr id="68" name="TextBox 12">
              <a:extLst>
                <a:ext uri="{FF2B5EF4-FFF2-40B4-BE49-F238E27FC236}">
                  <a16:creationId xmlns:a16="http://schemas.microsoft.com/office/drawing/2014/main" id="{F3A3EF52-61A4-1824-2CEC-5A18A452AC1C}"/>
                </a:ext>
              </a:extLst>
            </p:cNvPr>
            <p:cNvSpPr txBox="1"/>
            <p:nvPr/>
          </p:nvSpPr>
          <p:spPr>
            <a:xfrm>
              <a:off x="0" y="-47625"/>
              <a:ext cx="3276771" cy="525145"/>
            </a:xfrm>
            <a:prstGeom prst="rect">
              <a:avLst/>
            </a:prstGeom>
          </p:spPr>
          <p:txBody>
            <a:bodyPr lIns="0" tIns="0" rIns="0" bIns="0" rtlCol="0" anchor="t">
              <a:spAutoFit/>
            </a:bodyPr>
            <a:lstStyle/>
            <a:p>
              <a:pPr algn="ctr">
                <a:lnSpc>
                  <a:spcPts val="3359"/>
                </a:lnSpc>
              </a:pPr>
              <a:r>
                <a:rPr lang="en-US" sz="2400">
                  <a:solidFill>
                    <a:srgbClr val="191919"/>
                  </a:solidFill>
                  <a:latin typeface="Aileron Bold"/>
                </a:rPr>
                <a:t>2023-11-17</a:t>
              </a:r>
            </a:p>
          </p:txBody>
        </p:sp>
        <p:sp>
          <p:nvSpPr>
            <p:cNvPr id="69" name="TextBox 13">
              <a:extLst>
                <a:ext uri="{FF2B5EF4-FFF2-40B4-BE49-F238E27FC236}">
                  <a16:creationId xmlns:a16="http://schemas.microsoft.com/office/drawing/2014/main" id="{36A4F4C8-9A93-FB76-F575-D0B1E704BB28}"/>
                </a:ext>
              </a:extLst>
            </p:cNvPr>
            <p:cNvSpPr txBox="1"/>
            <p:nvPr/>
          </p:nvSpPr>
          <p:spPr>
            <a:xfrm>
              <a:off x="0" y="560516"/>
              <a:ext cx="3276771" cy="880110"/>
            </a:xfrm>
            <a:prstGeom prst="rect">
              <a:avLst/>
            </a:prstGeom>
          </p:spPr>
          <p:txBody>
            <a:bodyPr lIns="0" tIns="0" rIns="0" bIns="0" rtlCol="0" anchor="t">
              <a:spAutoFit/>
            </a:bodyPr>
            <a:lstStyle/>
            <a:p>
              <a:pPr algn="ctr">
                <a:lnSpc>
                  <a:spcPts val="2700"/>
                </a:lnSpc>
              </a:pPr>
              <a:r>
                <a:rPr lang="en-US" sz="1800" spc="26" dirty="0">
                  <a:solidFill>
                    <a:srgbClr val="191919"/>
                  </a:solidFill>
                  <a:latin typeface="Aileron"/>
                </a:rPr>
                <a:t>Israel Displays Tunnel Shaft at Gaza Hospital</a:t>
              </a:r>
            </a:p>
          </p:txBody>
        </p:sp>
      </p:grpSp>
      <p:grpSp>
        <p:nvGrpSpPr>
          <p:cNvPr id="70" name="Group 14">
            <a:extLst>
              <a:ext uri="{FF2B5EF4-FFF2-40B4-BE49-F238E27FC236}">
                <a16:creationId xmlns:a16="http://schemas.microsoft.com/office/drawing/2014/main" id="{5B074D00-8815-5511-17E7-4CDC50C52E40}"/>
              </a:ext>
            </a:extLst>
          </p:cNvPr>
          <p:cNvGrpSpPr/>
          <p:nvPr/>
        </p:nvGrpSpPr>
        <p:grpSpPr>
          <a:xfrm>
            <a:off x="4483309" y="6508478"/>
            <a:ext cx="2457578" cy="1784985"/>
            <a:chOff x="0" y="0"/>
            <a:chExt cx="3276771" cy="2379980"/>
          </a:xfrm>
        </p:grpSpPr>
        <p:sp>
          <p:nvSpPr>
            <p:cNvPr id="71" name="TextBox 15">
              <a:extLst>
                <a:ext uri="{FF2B5EF4-FFF2-40B4-BE49-F238E27FC236}">
                  <a16:creationId xmlns:a16="http://schemas.microsoft.com/office/drawing/2014/main" id="{1DC420FA-9B33-7380-177D-A16CBF18C2A1}"/>
                </a:ext>
              </a:extLst>
            </p:cNvPr>
            <p:cNvSpPr txBox="1"/>
            <p:nvPr/>
          </p:nvSpPr>
          <p:spPr>
            <a:xfrm>
              <a:off x="0" y="-47625"/>
              <a:ext cx="3276771" cy="525145"/>
            </a:xfrm>
            <a:prstGeom prst="rect">
              <a:avLst/>
            </a:prstGeom>
          </p:spPr>
          <p:txBody>
            <a:bodyPr lIns="0" tIns="0" rIns="0" bIns="0" rtlCol="0" anchor="t">
              <a:spAutoFit/>
            </a:bodyPr>
            <a:lstStyle/>
            <a:p>
              <a:pPr algn="ctr">
                <a:lnSpc>
                  <a:spcPts val="3359"/>
                </a:lnSpc>
              </a:pPr>
              <a:r>
                <a:rPr lang="en-US" sz="2400">
                  <a:solidFill>
                    <a:srgbClr val="191919"/>
                  </a:solidFill>
                  <a:latin typeface="Aileron Bold"/>
                </a:rPr>
                <a:t>2023-10-10</a:t>
              </a:r>
            </a:p>
          </p:txBody>
        </p:sp>
        <p:sp>
          <p:nvSpPr>
            <p:cNvPr id="72" name="TextBox 16">
              <a:extLst>
                <a:ext uri="{FF2B5EF4-FFF2-40B4-BE49-F238E27FC236}">
                  <a16:creationId xmlns:a16="http://schemas.microsoft.com/office/drawing/2014/main" id="{D255D0B7-5510-DF28-6187-AA8A05C07C8B}"/>
                </a:ext>
              </a:extLst>
            </p:cNvPr>
            <p:cNvSpPr txBox="1"/>
            <p:nvPr/>
          </p:nvSpPr>
          <p:spPr>
            <a:xfrm>
              <a:off x="0" y="585470"/>
              <a:ext cx="3276771" cy="1794510"/>
            </a:xfrm>
            <a:prstGeom prst="rect">
              <a:avLst/>
            </a:prstGeom>
          </p:spPr>
          <p:txBody>
            <a:bodyPr lIns="0" tIns="0" rIns="0" bIns="0" rtlCol="0" anchor="t">
              <a:spAutoFit/>
            </a:bodyPr>
            <a:lstStyle/>
            <a:p>
              <a:pPr algn="ctr">
                <a:lnSpc>
                  <a:spcPts val="2700"/>
                </a:lnSpc>
              </a:pPr>
              <a:r>
                <a:rPr lang="en-US" sz="1800" spc="26">
                  <a:solidFill>
                    <a:srgbClr val="191919"/>
                  </a:solidFill>
                  <a:latin typeface="Aileron"/>
                </a:rPr>
                <a:t>In Unforgiving Terms, Biden Condemns ‘Evil’ and ‘Abhorrent’ Attack on Israel</a:t>
              </a:r>
            </a:p>
          </p:txBody>
        </p:sp>
      </p:grpSp>
      <p:grpSp>
        <p:nvGrpSpPr>
          <p:cNvPr id="73" name="Group 17">
            <a:extLst>
              <a:ext uri="{FF2B5EF4-FFF2-40B4-BE49-F238E27FC236}">
                <a16:creationId xmlns:a16="http://schemas.microsoft.com/office/drawing/2014/main" id="{27E87652-4366-2255-E5E6-CDCED6C5B2A5}"/>
              </a:ext>
            </a:extLst>
          </p:cNvPr>
          <p:cNvGrpSpPr/>
          <p:nvPr/>
        </p:nvGrpSpPr>
        <p:grpSpPr>
          <a:xfrm>
            <a:off x="9465013" y="6508478"/>
            <a:ext cx="2457578" cy="1099185"/>
            <a:chOff x="0" y="0"/>
            <a:chExt cx="3276771" cy="1465580"/>
          </a:xfrm>
        </p:grpSpPr>
        <p:sp>
          <p:nvSpPr>
            <p:cNvPr id="74" name="TextBox 18">
              <a:extLst>
                <a:ext uri="{FF2B5EF4-FFF2-40B4-BE49-F238E27FC236}">
                  <a16:creationId xmlns:a16="http://schemas.microsoft.com/office/drawing/2014/main" id="{5183155D-40C5-0612-2568-A8BA73F50415}"/>
                </a:ext>
              </a:extLst>
            </p:cNvPr>
            <p:cNvSpPr txBox="1"/>
            <p:nvPr/>
          </p:nvSpPr>
          <p:spPr>
            <a:xfrm>
              <a:off x="0" y="-47625"/>
              <a:ext cx="3276771" cy="525145"/>
            </a:xfrm>
            <a:prstGeom prst="rect">
              <a:avLst/>
            </a:prstGeom>
          </p:spPr>
          <p:txBody>
            <a:bodyPr lIns="0" tIns="0" rIns="0" bIns="0" rtlCol="0" anchor="t">
              <a:spAutoFit/>
            </a:bodyPr>
            <a:lstStyle/>
            <a:p>
              <a:pPr algn="ctr">
                <a:lnSpc>
                  <a:spcPts val="3359"/>
                </a:lnSpc>
              </a:pPr>
              <a:r>
                <a:rPr lang="en-US" sz="2400">
                  <a:solidFill>
                    <a:srgbClr val="191919"/>
                  </a:solidFill>
                  <a:latin typeface="Aileron Bold"/>
                </a:rPr>
                <a:t>2023-11-30</a:t>
              </a:r>
            </a:p>
          </p:txBody>
        </p:sp>
        <p:sp>
          <p:nvSpPr>
            <p:cNvPr id="75" name="TextBox 19">
              <a:extLst>
                <a:ext uri="{FF2B5EF4-FFF2-40B4-BE49-F238E27FC236}">
                  <a16:creationId xmlns:a16="http://schemas.microsoft.com/office/drawing/2014/main" id="{B2FB9579-1EDF-38F5-3985-4611DBAAC7A8}"/>
                </a:ext>
              </a:extLst>
            </p:cNvPr>
            <p:cNvSpPr txBox="1"/>
            <p:nvPr/>
          </p:nvSpPr>
          <p:spPr>
            <a:xfrm>
              <a:off x="0" y="585470"/>
              <a:ext cx="3276771" cy="880110"/>
            </a:xfrm>
            <a:prstGeom prst="rect">
              <a:avLst/>
            </a:prstGeom>
          </p:spPr>
          <p:txBody>
            <a:bodyPr lIns="0" tIns="0" rIns="0" bIns="0" rtlCol="0" anchor="t">
              <a:spAutoFit/>
            </a:bodyPr>
            <a:lstStyle/>
            <a:p>
              <a:pPr algn="ctr">
                <a:lnSpc>
                  <a:spcPts val="2700"/>
                </a:lnSpc>
              </a:pPr>
              <a:r>
                <a:rPr lang="en-US" sz="1800" spc="26">
                  <a:solidFill>
                    <a:srgbClr val="191919"/>
                  </a:solidFill>
                  <a:latin typeface="Aileron"/>
                </a:rPr>
                <a:t>Shooting in Jerusalem Kills at Least 3 People</a:t>
              </a:r>
            </a:p>
          </p:txBody>
        </p:sp>
      </p:grpSp>
      <p:grpSp>
        <p:nvGrpSpPr>
          <p:cNvPr id="76" name="Group 20">
            <a:extLst>
              <a:ext uri="{FF2B5EF4-FFF2-40B4-BE49-F238E27FC236}">
                <a16:creationId xmlns:a16="http://schemas.microsoft.com/office/drawing/2014/main" id="{E9F48E38-ACA5-3F53-7AC5-66467ED93A4D}"/>
              </a:ext>
            </a:extLst>
          </p:cNvPr>
          <p:cNvGrpSpPr/>
          <p:nvPr/>
        </p:nvGrpSpPr>
        <p:grpSpPr>
          <a:xfrm>
            <a:off x="14801722" y="4185685"/>
            <a:ext cx="2457578" cy="1766270"/>
            <a:chOff x="0" y="0"/>
            <a:chExt cx="3276771" cy="2355026"/>
          </a:xfrm>
        </p:grpSpPr>
        <p:sp>
          <p:nvSpPr>
            <p:cNvPr id="77" name="TextBox 21">
              <a:extLst>
                <a:ext uri="{FF2B5EF4-FFF2-40B4-BE49-F238E27FC236}">
                  <a16:creationId xmlns:a16="http://schemas.microsoft.com/office/drawing/2014/main" id="{606E68B0-7366-804B-E160-3ADF5539EA79}"/>
                </a:ext>
              </a:extLst>
            </p:cNvPr>
            <p:cNvSpPr txBox="1"/>
            <p:nvPr/>
          </p:nvSpPr>
          <p:spPr>
            <a:xfrm>
              <a:off x="0" y="-47625"/>
              <a:ext cx="3276771" cy="525145"/>
            </a:xfrm>
            <a:prstGeom prst="rect">
              <a:avLst/>
            </a:prstGeom>
          </p:spPr>
          <p:txBody>
            <a:bodyPr lIns="0" tIns="0" rIns="0" bIns="0" rtlCol="0" anchor="t">
              <a:spAutoFit/>
            </a:bodyPr>
            <a:lstStyle/>
            <a:p>
              <a:pPr algn="ctr">
                <a:lnSpc>
                  <a:spcPts val="3359"/>
                </a:lnSpc>
              </a:pPr>
              <a:r>
                <a:rPr lang="en-US" sz="2400">
                  <a:solidFill>
                    <a:srgbClr val="191919"/>
                  </a:solidFill>
                  <a:latin typeface="Aileron Bold"/>
                </a:rPr>
                <a:t>2024-01-01</a:t>
              </a:r>
            </a:p>
          </p:txBody>
        </p:sp>
        <p:sp>
          <p:nvSpPr>
            <p:cNvPr id="78" name="TextBox 22">
              <a:extLst>
                <a:ext uri="{FF2B5EF4-FFF2-40B4-BE49-F238E27FC236}">
                  <a16:creationId xmlns:a16="http://schemas.microsoft.com/office/drawing/2014/main" id="{6D6B7ACD-8E64-D4B7-210A-9F8CC2B215BD}"/>
                </a:ext>
              </a:extLst>
            </p:cNvPr>
            <p:cNvSpPr txBox="1"/>
            <p:nvPr/>
          </p:nvSpPr>
          <p:spPr>
            <a:xfrm>
              <a:off x="0" y="560516"/>
              <a:ext cx="3276771" cy="1794510"/>
            </a:xfrm>
            <a:prstGeom prst="rect">
              <a:avLst/>
            </a:prstGeom>
          </p:spPr>
          <p:txBody>
            <a:bodyPr lIns="0" tIns="0" rIns="0" bIns="0" rtlCol="0" anchor="t">
              <a:spAutoFit/>
            </a:bodyPr>
            <a:lstStyle/>
            <a:p>
              <a:pPr algn="ctr">
                <a:lnSpc>
                  <a:spcPts val="2700"/>
                </a:lnSpc>
              </a:pPr>
              <a:r>
                <a:rPr lang="en-US" sz="1800" spc="26">
                  <a:solidFill>
                    <a:srgbClr val="191919"/>
                  </a:solidFill>
                  <a:latin typeface="Aileron"/>
                </a:rPr>
                <a:t>Israel's supreme court struck down the Amendment of the Reasonableness Law</a:t>
              </a:r>
            </a:p>
          </p:txBody>
        </p:sp>
      </p:grpSp>
      <p:grpSp>
        <p:nvGrpSpPr>
          <p:cNvPr id="79" name="Group 23">
            <a:extLst>
              <a:ext uri="{FF2B5EF4-FFF2-40B4-BE49-F238E27FC236}">
                <a16:creationId xmlns:a16="http://schemas.microsoft.com/office/drawing/2014/main" id="{E56805B6-C3F3-15DA-50DE-1B01494614A2}"/>
              </a:ext>
            </a:extLst>
          </p:cNvPr>
          <p:cNvGrpSpPr/>
          <p:nvPr/>
        </p:nvGrpSpPr>
        <p:grpSpPr>
          <a:xfrm>
            <a:off x="13922695" y="1320984"/>
            <a:ext cx="2457578" cy="1394795"/>
            <a:chOff x="0" y="0"/>
            <a:chExt cx="3276771" cy="1859726"/>
          </a:xfrm>
        </p:grpSpPr>
        <p:sp>
          <p:nvSpPr>
            <p:cNvPr id="80" name="TextBox 24">
              <a:extLst>
                <a:ext uri="{FF2B5EF4-FFF2-40B4-BE49-F238E27FC236}">
                  <a16:creationId xmlns:a16="http://schemas.microsoft.com/office/drawing/2014/main" id="{87EE371B-C35E-DA84-D1BB-338FE99A3FD6}"/>
                </a:ext>
              </a:extLst>
            </p:cNvPr>
            <p:cNvSpPr txBox="1"/>
            <p:nvPr/>
          </p:nvSpPr>
          <p:spPr>
            <a:xfrm>
              <a:off x="0" y="-47625"/>
              <a:ext cx="3276771" cy="525145"/>
            </a:xfrm>
            <a:prstGeom prst="rect">
              <a:avLst/>
            </a:prstGeom>
          </p:spPr>
          <p:txBody>
            <a:bodyPr lIns="0" tIns="0" rIns="0" bIns="0" rtlCol="0" anchor="t">
              <a:spAutoFit/>
            </a:bodyPr>
            <a:lstStyle/>
            <a:p>
              <a:pPr algn="ctr">
                <a:lnSpc>
                  <a:spcPts val="3359"/>
                </a:lnSpc>
              </a:pPr>
              <a:r>
                <a:rPr lang="en-US" sz="2400">
                  <a:solidFill>
                    <a:srgbClr val="191919"/>
                  </a:solidFill>
                  <a:latin typeface="Aileron Bold"/>
                </a:rPr>
                <a:t>2023-12-03</a:t>
              </a:r>
            </a:p>
          </p:txBody>
        </p:sp>
        <p:sp>
          <p:nvSpPr>
            <p:cNvPr id="81" name="TextBox 25">
              <a:extLst>
                <a:ext uri="{FF2B5EF4-FFF2-40B4-BE49-F238E27FC236}">
                  <a16:creationId xmlns:a16="http://schemas.microsoft.com/office/drawing/2014/main" id="{87D1E932-2B77-EF87-71EB-8C811A113912}"/>
                </a:ext>
              </a:extLst>
            </p:cNvPr>
            <p:cNvSpPr txBox="1"/>
            <p:nvPr/>
          </p:nvSpPr>
          <p:spPr>
            <a:xfrm>
              <a:off x="0" y="522416"/>
              <a:ext cx="3276771" cy="1337310"/>
            </a:xfrm>
            <a:prstGeom prst="rect">
              <a:avLst/>
            </a:prstGeom>
          </p:spPr>
          <p:txBody>
            <a:bodyPr lIns="0" tIns="0" rIns="0" bIns="0" rtlCol="0" anchor="t">
              <a:spAutoFit/>
            </a:bodyPr>
            <a:lstStyle/>
            <a:p>
              <a:pPr algn="ctr">
                <a:lnSpc>
                  <a:spcPts val="2700"/>
                </a:lnSpc>
              </a:pPr>
              <a:r>
                <a:rPr lang="en-US" sz="1800" spc="26">
                  <a:solidFill>
                    <a:srgbClr val="191919"/>
                  </a:solidFill>
                  <a:latin typeface="Aileron"/>
                </a:rPr>
                <a:t> extend ceasefire, U.S. pressing on resuming talks for truce.</a:t>
              </a:r>
            </a:p>
          </p:txBody>
        </p:sp>
      </p:grpSp>
      <p:grpSp>
        <p:nvGrpSpPr>
          <p:cNvPr id="82" name="Group 26">
            <a:extLst>
              <a:ext uri="{FF2B5EF4-FFF2-40B4-BE49-F238E27FC236}">
                <a16:creationId xmlns:a16="http://schemas.microsoft.com/office/drawing/2014/main" id="{5584FC1C-18E4-217F-73A4-38099FEDFF65}"/>
              </a:ext>
            </a:extLst>
          </p:cNvPr>
          <p:cNvGrpSpPr/>
          <p:nvPr/>
        </p:nvGrpSpPr>
        <p:grpSpPr>
          <a:xfrm>
            <a:off x="4925958" y="2831141"/>
            <a:ext cx="302965" cy="302965"/>
            <a:chOff x="0" y="0"/>
            <a:chExt cx="812800" cy="812800"/>
          </a:xfrm>
        </p:grpSpPr>
        <p:sp>
          <p:nvSpPr>
            <p:cNvPr id="83" name="Freeform 27">
              <a:extLst>
                <a:ext uri="{FF2B5EF4-FFF2-40B4-BE49-F238E27FC236}">
                  <a16:creationId xmlns:a16="http://schemas.microsoft.com/office/drawing/2014/main" id="{424AF2DD-3177-1C6A-B0AF-44028D6D33AE}"/>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6EAE9"/>
            </a:solidFill>
          </p:spPr>
          <p:txBody>
            <a:bodyPr/>
            <a:lstStyle/>
            <a:p>
              <a:endParaRPr lang="he-IL"/>
            </a:p>
          </p:txBody>
        </p:sp>
        <p:sp>
          <p:nvSpPr>
            <p:cNvPr id="84" name="TextBox 28">
              <a:extLst>
                <a:ext uri="{FF2B5EF4-FFF2-40B4-BE49-F238E27FC236}">
                  <a16:creationId xmlns:a16="http://schemas.microsoft.com/office/drawing/2014/main" id="{E7F59465-C70F-1827-5927-1D2192BC0011}"/>
                </a:ext>
              </a:extLst>
            </p:cNvPr>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grpSp>
        <p:nvGrpSpPr>
          <p:cNvPr id="85" name="Group 29">
            <a:extLst>
              <a:ext uri="{FF2B5EF4-FFF2-40B4-BE49-F238E27FC236}">
                <a16:creationId xmlns:a16="http://schemas.microsoft.com/office/drawing/2014/main" id="{8D33AC7E-A955-3DE9-D6CA-262AA185E6DE}"/>
              </a:ext>
            </a:extLst>
          </p:cNvPr>
          <p:cNvGrpSpPr/>
          <p:nvPr/>
        </p:nvGrpSpPr>
        <p:grpSpPr>
          <a:xfrm>
            <a:off x="5560616" y="4936703"/>
            <a:ext cx="302965" cy="302965"/>
            <a:chOff x="0" y="0"/>
            <a:chExt cx="812800" cy="812800"/>
          </a:xfrm>
        </p:grpSpPr>
        <p:sp>
          <p:nvSpPr>
            <p:cNvPr id="86" name="Freeform 30">
              <a:extLst>
                <a:ext uri="{FF2B5EF4-FFF2-40B4-BE49-F238E27FC236}">
                  <a16:creationId xmlns:a16="http://schemas.microsoft.com/office/drawing/2014/main" id="{F114086E-8B81-0683-C79B-8F9E3BE91BDB}"/>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C9EF"/>
            </a:solidFill>
          </p:spPr>
          <p:txBody>
            <a:bodyPr/>
            <a:lstStyle/>
            <a:p>
              <a:endParaRPr lang="he-IL"/>
            </a:p>
          </p:txBody>
        </p:sp>
        <p:sp>
          <p:nvSpPr>
            <p:cNvPr id="87" name="TextBox 31">
              <a:extLst>
                <a:ext uri="{FF2B5EF4-FFF2-40B4-BE49-F238E27FC236}">
                  <a16:creationId xmlns:a16="http://schemas.microsoft.com/office/drawing/2014/main" id="{4455D488-41C4-6DC0-0191-9366733F97C8}"/>
                </a:ext>
              </a:extLst>
            </p:cNvPr>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grpSp>
        <p:nvGrpSpPr>
          <p:cNvPr id="88" name="Group 32">
            <a:extLst>
              <a:ext uri="{FF2B5EF4-FFF2-40B4-BE49-F238E27FC236}">
                <a16:creationId xmlns:a16="http://schemas.microsoft.com/office/drawing/2014/main" id="{19507EC3-9ED8-17D4-29DC-FD0089CA2F2D}"/>
              </a:ext>
            </a:extLst>
          </p:cNvPr>
          <p:cNvGrpSpPr/>
          <p:nvPr/>
        </p:nvGrpSpPr>
        <p:grpSpPr>
          <a:xfrm>
            <a:off x="10542319" y="4936703"/>
            <a:ext cx="302965" cy="302965"/>
            <a:chOff x="0" y="0"/>
            <a:chExt cx="812800" cy="812800"/>
          </a:xfrm>
        </p:grpSpPr>
        <p:sp>
          <p:nvSpPr>
            <p:cNvPr id="89" name="Freeform 33">
              <a:extLst>
                <a:ext uri="{FF2B5EF4-FFF2-40B4-BE49-F238E27FC236}">
                  <a16:creationId xmlns:a16="http://schemas.microsoft.com/office/drawing/2014/main" id="{99A1150A-D7F9-EAB3-F59A-06CC6F20B884}"/>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AFD6"/>
            </a:solidFill>
          </p:spPr>
          <p:txBody>
            <a:bodyPr/>
            <a:lstStyle/>
            <a:p>
              <a:endParaRPr lang="he-IL"/>
            </a:p>
          </p:txBody>
        </p:sp>
        <p:sp>
          <p:nvSpPr>
            <p:cNvPr id="90" name="TextBox 34">
              <a:extLst>
                <a:ext uri="{FF2B5EF4-FFF2-40B4-BE49-F238E27FC236}">
                  <a16:creationId xmlns:a16="http://schemas.microsoft.com/office/drawing/2014/main" id="{A1D393F1-B7CF-D9A4-028F-F8416A5B2387}"/>
                </a:ext>
              </a:extLst>
            </p:cNvPr>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91" name="AutoShape 35">
            <a:extLst>
              <a:ext uri="{FF2B5EF4-FFF2-40B4-BE49-F238E27FC236}">
                <a16:creationId xmlns:a16="http://schemas.microsoft.com/office/drawing/2014/main" id="{280D84D4-44B9-8BDB-7962-1885407F8F30}"/>
              </a:ext>
            </a:extLst>
          </p:cNvPr>
          <p:cNvSpPr/>
          <p:nvPr/>
        </p:nvSpPr>
        <p:spPr>
          <a:xfrm>
            <a:off x="5863581" y="5088185"/>
            <a:ext cx="4678738" cy="0"/>
          </a:xfrm>
          <a:prstGeom prst="line">
            <a:avLst/>
          </a:prstGeom>
          <a:ln w="57150" cap="flat">
            <a:solidFill>
              <a:srgbClr val="EDF0F2"/>
            </a:solidFill>
            <a:prstDash val="solid"/>
            <a:headEnd type="none" w="sm" len="sm"/>
            <a:tailEnd type="none" w="sm" len="sm"/>
          </a:ln>
        </p:spPr>
        <p:txBody>
          <a:bodyPr/>
          <a:lstStyle/>
          <a:p>
            <a:endParaRPr lang="he-IL"/>
          </a:p>
        </p:txBody>
      </p:sp>
      <p:grpSp>
        <p:nvGrpSpPr>
          <p:cNvPr id="92" name="Group 36">
            <a:extLst>
              <a:ext uri="{FF2B5EF4-FFF2-40B4-BE49-F238E27FC236}">
                <a16:creationId xmlns:a16="http://schemas.microsoft.com/office/drawing/2014/main" id="{410E5DEF-20D5-623B-BCAF-4B00942BC884}"/>
              </a:ext>
            </a:extLst>
          </p:cNvPr>
          <p:cNvGrpSpPr/>
          <p:nvPr/>
        </p:nvGrpSpPr>
        <p:grpSpPr>
          <a:xfrm>
            <a:off x="13065290" y="4936703"/>
            <a:ext cx="302965" cy="302965"/>
            <a:chOff x="0" y="0"/>
            <a:chExt cx="812800" cy="812800"/>
          </a:xfrm>
        </p:grpSpPr>
        <p:sp>
          <p:nvSpPr>
            <p:cNvPr id="93" name="Freeform 37">
              <a:extLst>
                <a:ext uri="{FF2B5EF4-FFF2-40B4-BE49-F238E27FC236}">
                  <a16:creationId xmlns:a16="http://schemas.microsoft.com/office/drawing/2014/main" id="{AE5993E5-958A-FACA-9F56-B7A415740CF7}"/>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88CF"/>
            </a:solidFill>
          </p:spPr>
          <p:txBody>
            <a:bodyPr/>
            <a:lstStyle/>
            <a:p>
              <a:endParaRPr lang="he-IL"/>
            </a:p>
          </p:txBody>
        </p:sp>
        <p:sp>
          <p:nvSpPr>
            <p:cNvPr id="94" name="TextBox 38">
              <a:extLst>
                <a:ext uri="{FF2B5EF4-FFF2-40B4-BE49-F238E27FC236}">
                  <a16:creationId xmlns:a16="http://schemas.microsoft.com/office/drawing/2014/main" id="{65B3F39B-5253-6365-63FB-4B32C49A9FCB}"/>
                </a:ext>
              </a:extLst>
            </p:cNvPr>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95" name="AutoShape 39">
            <a:extLst>
              <a:ext uri="{FF2B5EF4-FFF2-40B4-BE49-F238E27FC236}">
                <a16:creationId xmlns:a16="http://schemas.microsoft.com/office/drawing/2014/main" id="{610011EA-5752-91A7-C887-89FDE293CAC5}"/>
              </a:ext>
            </a:extLst>
          </p:cNvPr>
          <p:cNvSpPr/>
          <p:nvPr/>
        </p:nvSpPr>
        <p:spPr>
          <a:xfrm>
            <a:off x="10845284" y="5059610"/>
            <a:ext cx="2245499" cy="1"/>
          </a:xfrm>
          <a:prstGeom prst="line">
            <a:avLst/>
          </a:prstGeom>
          <a:ln w="57150" cap="flat">
            <a:solidFill>
              <a:srgbClr val="EDF0F2"/>
            </a:solidFill>
            <a:prstDash val="solid"/>
            <a:headEnd type="none" w="sm" len="sm"/>
            <a:tailEnd type="none" w="sm" len="sm"/>
          </a:ln>
        </p:spPr>
        <p:txBody>
          <a:bodyPr/>
          <a:lstStyle/>
          <a:p>
            <a:endParaRPr lang="he-IL"/>
          </a:p>
        </p:txBody>
      </p:sp>
      <p:grpSp>
        <p:nvGrpSpPr>
          <p:cNvPr id="96" name="Group 40">
            <a:extLst>
              <a:ext uri="{FF2B5EF4-FFF2-40B4-BE49-F238E27FC236}">
                <a16:creationId xmlns:a16="http://schemas.microsoft.com/office/drawing/2014/main" id="{D82DE2C0-14A3-5B96-1C4D-4D90C98007BB}"/>
              </a:ext>
            </a:extLst>
          </p:cNvPr>
          <p:cNvGrpSpPr/>
          <p:nvPr/>
        </p:nvGrpSpPr>
        <p:grpSpPr>
          <a:xfrm>
            <a:off x="12178784" y="1750000"/>
            <a:ext cx="302965" cy="302965"/>
            <a:chOff x="0" y="0"/>
            <a:chExt cx="812800" cy="812800"/>
          </a:xfrm>
        </p:grpSpPr>
        <p:sp>
          <p:nvSpPr>
            <p:cNvPr id="97" name="Freeform 41">
              <a:extLst>
                <a:ext uri="{FF2B5EF4-FFF2-40B4-BE49-F238E27FC236}">
                  <a16:creationId xmlns:a16="http://schemas.microsoft.com/office/drawing/2014/main" id="{759B924F-43A9-D241-5FEE-B49EB74C449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538A"/>
            </a:solidFill>
          </p:spPr>
          <p:txBody>
            <a:bodyPr/>
            <a:lstStyle/>
            <a:p>
              <a:endParaRPr lang="he-IL"/>
            </a:p>
          </p:txBody>
        </p:sp>
        <p:sp>
          <p:nvSpPr>
            <p:cNvPr id="98" name="TextBox 42">
              <a:extLst>
                <a:ext uri="{FF2B5EF4-FFF2-40B4-BE49-F238E27FC236}">
                  <a16:creationId xmlns:a16="http://schemas.microsoft.com/office/drawing/2014/main" id="{944CC1C6-02EA-48A3-6206-5D464D72E9EE}"/>
                </a:ext>
              </a:extLst>
            </p:cNvPr>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99" name="AutoShape 43">
            <a:extLst>
              <a:ext uri="{FF2B5EF4-FFF2-40B4-BE49-F238E27FC236}">
                <a16:creationId xmlns:a16="http://schemas.microsoft.com/office/drawing/2014/main" id="{D84459C7-2D5F-E1AA-F943-5E05C3827AC1}"/>
              </a:ext>
            </a:extLst>
          </p:cNvPr>
          <p:cNvSpPr/>
          <p:nvPr/>
        </p:nvSpPr>
        <p:spPr>
          <a:xfrm flipH="1">
            <a:off x="3776329" y="2982624"/>
            <a:ext cx="1301112" cy="0"/>
          </a:xfrm>
          <a:prstGeom prst="line">
            <a:avLst/>
          </a:prstGeom>
          <a:ln w="47625" cap="flat">
            <a:solidFill>
              <a:srgbClr val="86EAE9"/>
            </a:solidFill>
            <a:prstDash val="solid"/>
            <a:headEnd type="none" w="sm" len="sm"/>
            <a:tailEnd type="oval" w="lg" len="lg"/>
          </a:ln>
        </p:spPr>
        <p:txBody>
          <a:bodyPr/>
          <a:lstStyle/>
          <a:p>
            <a:endParaRPr lang="he-IL"/>
          </a:p>
        </p:txBody>
      </p:sp>
      <p:sp>
        <p:nvSpPr>
          <p:cNvPr id="100" name="AutoShape 44">
            <a:extLst>
              <a:ext uri="{FF2B5EF4-FFF2-40B4-BE49-F238E27FC236}">
                <a16:creationId xmlns:a16="http://schemas.microsoft.com/office/drawing/2014/main" id="{2EC3E20C-3373-8D01-118C-658E229E657A}"/>
              </a:ext>
            </a:extLst>
          </p:cNvPr>
          <p:cNvSpPr/>
          <p:nvPr/>
        </p:nvSpPr>
        <p:spPr>
          <a:xfrm flipH="1">
            <a:off x="2267943" y="5088185"/>
            <a:ext cx="2658015" cy="21431"/>
          </a:xfrm>
          <a:prstGeom prst="line">
            <a:avLst/>
          </a:prstGeom>
          <a:ln w="47625" cap="flat">
            <a:solidFill>
              <a:srgbClr val="3EDAD8"/>
            </a:solidFill>
            <a:prstDash val="solid"/>
            <a:headEnd type="none" w="sm" len="sm"/>
            <a:tailEnd type="oval" w="lg" len="lg"/>
          </a:ln>
        </p:spPr>
        <p:txBody>
          <a:bodyPr/>
          <a:lstStyle/>
          <a:p>
            <a:endParaRPr lang="he-IL"/>
          </a:p>
        </p:txBody>
      </p:sp>
      <p:sp>
        <p:nvSpPr>
          <p:cNvPr id="101" name="AutoShape 45">
            <a:extLst>
              <a:ext uri="{FF2B5EF4-FFF2-40B4-BE49-F238E27FC236}">
                <a16:creationId xmlns:a16="http://schemas.microsoft.com/office/drawing/2014/main" id="{089936AF-50C7-E894-1F85-094D9ECCCFC1}"/>
              </a:ext>
            </a:extLst>
          </p:cNvPr>
          <p:cNvSpPr/>
          <p:nvPr/>
        </p:nvSpPr>
        <p:spPr>
          <a:xfrm flipH="1">
            <a:off x="5712098" y="5239667"/>
            <a:ext cx="0" cy="693055"/>
          </a:xfrm>
          <a:prstGeom prst="line">
            <a:avLst/>
          </a:prstGeom>
          <a:ln w="47625" cap="flat">
            <a:solidFill>
              <a:srgbClr val="37C9EF"/>
            </a:solidFill>
            <a:prstDash val="solid"/>
            <a:headEnd type="none" w="sm" len="sm"/>
            <a:tailEnd type="oval" w="lg" len="lg"/>
          </a:ln>
        </p:spPr>
        <p:txBody>
          <a:bodyPr/>
          <a:lstStyle/>
          <a:p>
            <a:endParaRPr lang="he-IL"/>
          </a:p>
        </p:txBody>
      </p:sp>
      <p:sp>
        <p:nvSpPr>
          <p:cNvPr id="102" name="AutoShape 46">
            <a:extLst>
              <a:ext uri="{FF2B5EF4-FFF2-40B4-BE49-F238E27FC236}">
                <a16:creationId xmlns:a16="http://schemas.microsoft.com/office/drawing/2014/main" id="{C3948826-16F8-1E8A-E1E1-4B7DB56702DA}"/>
              </a:ext>
            </a:extLst>
          </p:cNvPr>
          <p:cNvSpPr/>
          <p:nvPr/>
        </p:nvSpPr>
        <p:spPr>
          <a:xfrm flipH="1">
            <a:off x="10693801" y="5225466"/>
            <a:ext cx="1" cy="1166330"/>
          </a:xfrm>
          <a:prstGeom prst="line">
            <a:avLst/>
          </a:prstGeom>
          <a:ln w="47625" cap="flat">
            <a:solidFill>
              <a:srgbClr val="18AFD6"/>
            </a:solidFill>
            <a:prstDash val="solid"/>
            <a:headEnd type="none" w="sm" len="sm"/>
            <a:tailEnd type="oval" w="lg" len="lg"/>
          </a:ln>
        </p:spPr>
        <p:txBody>
          <a:bodyPr/>
          <a:lstStyle/>
          <a:p>
            <a:endParaRPr lang="he-IL"/>
          </a:p>
        </p:txBody>
      </p:sp>
      <p:sp>
        <p:nvSpPr>
          <p:cNvPr id="103" name="AutoShape 47">
            <a:extLst>
              <a:ext uri="{FF2B5EF4-FFF2-40B4-BE49-F238E27FC236}">
                <a16:creationId xmlns:a16="http://schemas.microsoft.com/office/drawing/2014/main" id="{9950CB79-8424-20A7-2ED1-41A2C4921513}"/>
              </a:ext>
            </a:extLst>
          </p:cNvPr>
          <p:cNvSpPr/>
          <p:nvPr/>
        </p:nvSpPr>
        <p:spPr>
          <a:xfrm flipH="1" flipV="1">
            <a:off x="13342761" y="5081084"/>
            <a:ext cx="894278" cy="19236"/>
          </a:xfrm>
          <a:prstGeom prst="line">
            <a:avLst/>
          </a:prstGeom>
          <a:ln w="47625" cap="flat">
            <a:solidFill>
              <a:srgbClr val="1C88CF"/>
            </a:solidFill>
            <a:prstDash val="solid"/>
            <a:headEnd type="oval" w="lg" len="lg"/>
            <a:tailEnd type="none" w="sm" len="sm"/>
          </a:ln>
        </p:spPr>
        <p:txBody>
          <a:bodyPr/>
          <a:lstStyle/>
          <a:p>
            <a:endParaRPr lang="he-IL"/>
          </a:p>
        </p:txBody>
      </p:sp>
      <p:sp>
        <p:nvSpPr>
          <p:cNvPr id="104" name="AutoShape 48">
            <a:extLst>
              <a:ext uri="{FF2B5EF4-FFF2-40B4-BE49-F238E27FC236}">
                <a16:creationId xmlns:a16="http://schemas.microsoft.com/office/drawing/2014/main" id="{77355F34-676B-A4FA-613E-B0A283DF3EBB}"/>
              </a:ext>
            </a:extLst>
          </p:cNvPr>
          <p:cNvSpPr/>
          <p:nvPr/>
        </p:nvSpPr>
        <p:spPr>
          <a:xfrm flipH="1">
            <a:off x="12481749" y="1901482"/>
            <a:ext cx="832591" cy="0"/>
          </a:xfrm>
          <a:prstGeom prst="line">
            <a:avLst/>
          </a:prstGeom>
          <a:ln w="47625" cap="flat">
            <a:solidFill>
              <a:srgbClr val="13538A"/>
            </a:solidFill>
            <a:prstDash val="solid"/>
            <a:headEnd type="oval" w="lg" len="lg"/>
            <a:tailEnd type="none" w="sm" len="sm"/>
          </a:ln>
        </p:spPr>
        <p:txBody>
          <a:bodyPr/>
          <a:lstStyle/>
          <a:p>
            <a:endParaRPr lang="he-IL"/>
          </a:p>
        </p:txBody>
      </p:sp>
      <p:grpSp>
        <p:nvGrpSpPr>
          <p:cNvPr id="105" name="Group 52">
            <a:extLst>
              <a:ext uri="{FF2B5EF4-FFF2-40B4-BE49-F238E27FC236}">
                <a16:creationId xmlns:a16="http://schemas.microsoft.com/office/drawing/2014/main" id="{435A0736-7E82-D8C5-9AC3-9F95C79FB7DC}"/>
              </a:ext>
            </a:extLst>
          </p:cNvPr>
          <p:cNvGrpSpPr/>
          <p:nvPr/>
        </p:nvGrpSpPr>
        <p:grpSpPr>
          <a:xfrm>
            <a:off x="5673934" y="2950915"/>
            <a:ext cx="2457578" cy="1099185"/>
            <a:chOff x="0" y="0"/>
            <a:chExt cx="3276771" cy="1465580"/>
          </a:xfrm>
        </p:grpSpPr>
        <p:sp>
          <p:nvSpPr>
            <p:cNvPr id="106" name="TextBox 53">
              <a:extLst>
                <a:ext uri="{FF2B5EF4-FFF2-40B4-BE49-F238E27FC236}">
                  <a16:creationId xmlns:a16="http://schemas.microsoft.com/office/drawing/2014/main" id="{E35C5C8D-479B-0CB4-78DC-2A7295E7A5B2}"/>
                </a:ext>
              </a:extLst>
            </p:cNvPr>
            <p:cNvSpPr txBox="1"/>
            <p:nvPr/>
          </p:nvSpPr>
          <p:spPr>
            <a:xfrm>
              <a:off x="0" y="-47625"/>
              <a:ext cx="3276771" cy="525145"/>
            </a:xfrm>
            <a:prstGeom prst="rect">
              <a:avLst/>
            </a:prstGeom>
          </p:spPr>
          <p:txBody>
            <a:bodyPr lIns="0" tIns="0" rIns="0" bIns="0" rtlCol="0" anchor="t">
              <a:spAutoFit/>
            </a:bodyPr>
            <a:lstStyle/>
            <a:p>
              <a:pPr algn="ctr">
                <a:lnSpc>
                  <a:spcPts val="3359"/>
                </a:lnSpc>
              </a:pPr>
              <a:r>
                <a:rPr lang="en-US" sz="2400">
                  <a:solidFill>
                    <a:srgbClr val="191919"/>
                  </a:solidFill>
                  <a:latin typeface="Aileron Bold"/>
                </a:rPr>
                <a:t>2023-11-20:</a:t>
              </a:r>
            </a:p>
          </p:txBody>
        </p:sp>
        <p:sp>
          <p:nvSpPr>
            <p:cNvPr id="107" name="TextBox 54">
              <a:extLst>
                <a:ext uri="{FF2B5EF4-FFF2-40B4-BE49-F238E27FC236}">
                  <a16:creationId xmlns:a16="http://schemas.microsoft.com/office/drawing/2014/main" id="{E6E21607-BEB4-44E6-DDD1-0A6FF1CCA7A5}"/>
                </a:ext>
              </a:extLst>
            </p:cNvPr>
            <p:cNvSpPr txBox="1"/>
            <p:nvPr/>
          </p:nvSpPr>
          <p:spPr>
            <a:xfrm>
              <a:off x="0" y="585470"/>
              <a:ext cx="3276771" cy="880110"/>
            </a:xfrm>
            <a:prstGeom prst="rect">
              <a:avLst/>
            </a:prstGeom>
          </p:spPr>
          <p:txBody>
            <a:bodyPr lIns="0" tIns="0" rIns="0" bIns="0" rtlCol="0" anchor="t">
              <a:spAutoFit/>
            </a:bodyPr>
            <a:lstStyle/>
            <a:p>
              <a:pPr algn="ctr">
                <a:lnSpc>
                  <a:spcPts val="2700"/>
                </a:lnSpc>
              </a:pPr>
              <a:r>
                <a:rPr lang="en-US" sz="1800" spc="26" dirty="0">
                  <a:solidFill>
                    <a:srgbClr val="191919"/>
                  </a:solidFill>
                  <a:latin typeface="Aileron"/>
                </a:rPr>
                <a:t> First agreement for ceasefire</a:t>
              </a:r>
            </a:p>
          </p:txBody>
        </p:sp>
      </p:grpSp>
      <p:sp>
        <p:nvSpPr>
          <p:cNvPr id="108" name="AutoShape 55">
            <a:extLst>
              <a:ext uri="{FF2B5EF4-FFF2-40B4-BE49-F238E27FC236}">
                <a16:creationId xmlns:a16="http://schemas.microsoft.com/office/drawing/2014/main" id="{3C3D714D-570B-A897-0743-B16C3AF6A883}"/>
              </a:ext>
            </a:extLst>
          </p:cNvPr>
          <p:cNvSpPr/>
          <p:nvPr/>
        </p:nvSpPr>
        <p:spPr>
          <a:xfrm>
            <a:off x="7088525" y="4450445"/>
            <a:ext cx="0" cy="693055"/>
          </a:xfrm>
          <a:prstGeom prst="line">
            <a:avLst/>
          </a:prstGeom>
          <a:ln w="47625" cap="flat">
            <a:solidFill>
              <a:srgbClr val="37C9EF"/>
            </a:solidFill>
            <a:prstDash val="solid"/>
            <a:headEnd type="none" w="sm" len="sm"/>
            <a:tailEnd type="oval" w="lg" len="lg"/>
          </a:ln>
        </p:spPr>
        <p:txBody>
          <a:bodyPr/>
          <a:lstStyle/>
          <a:p>
            <a:endParaRPr lang="he-IL"/>
          </a:p>
        </p:txBody>
      </p:sp>
      <p:grpSp>
        <p:nvGrpSpPr>
          <p:cNvPr id="109" name="Group 56">
            <a:extLst>
              <a:ext uri="{FF2B5EF4-FFF2-40B4-BE49-F238E27FC236}">
                <a16:creationId xmlns:a16="http://schemas.microsoft.com/office/drawing/2014/main" id="{B2CD2D9D-8D1D-A098-7878-1B183184DB38}"/>
              </a:ext>
            </a:extLst>
          </p:cNvPr>
          <p:cNvGrpSpPr/>
          <p:nvPr/>
        </p:nvGrpSpPr>
        <p:grpSpPr>
          <a:xfrm>
            <a:off x="8387706" y="2831683"/>
            <a:ext cx="2457578" cy="1207220"/>
            <a:chOff x="0" y="-144047"/>
            <a:chExt cx="3276771" cy="1609627"/>
          </a:xfrm>
        </p:grpSpPr>
        <p:sp>
          <p:nvSpPr>
            <p:cNvPr id="110" name="TextBox 57">
              <a:extLst>
                <a:ext uri="{FF2B5EF4-FFF2-40B4-BE49-F238E27FC236}">
                  <a16:creationId xmlns:a16="http://schemas.microsoft.com/office/drawing/2014/main" id="{D062E486-D852-5AE5-B972-03821610CABF}"/>
                </a:ext>
              </a:extLst>
            </p:cNvPr>
            <p:cNvSpPr txBox="1"/>
            <p:nvPr/>
          </p:nvSpPr>
          <p:spPr>
            <a:xfrm>
              <a:off x="0" y="-144047"/>
              <a:ext cx="3276771" cy="525145"/>
            </a:xfrm>
            <a:prstGeom prst="rect">
              <a:avLst/>
            </a:prstGeom>
          </p:spPr>
          <p:txBody>
            <a:bodyPr lIns="0" tIns="0" rIns="0" bIns="0" rtlCol="0" anchor="t">
              <a:spAutoFit/>
            </a:bodyPr>
            <a:lstStyle/>
            <a:p>
              <a:pPr algn="ctr">
                <a:lnSpc>
                  <a:spcPts val="3359"/>
                </a:lnSpc>
              </a:pPr>
              <a:r>
                <a:rPr lang="en-US" sz="2400" dirty="0">
                  <a:solidFill>
                    <a:srgbClr val="191919"/>
                  </a:solidFill>
                  <a:latin typeface="Aileron Bold"/>
                </a:rPr>
                <a:t>2023-11-26</a:t>
              </a:r>
            </a:p>
          </p:txBody>
        </p:sp>
        <p:sp>
          <p:nvSpPr>
            <p:cNvPr id="111" name="TextBox 58">
              <a:extLst>
                <a:ext uri="{FF2B5EF4-FFF2-40B4-BE49-F238E27FC236}">
                  <a16:creationId xmlns:a16="http://schemas.microsoft.com/office/drawing/2014/main" id="{B37FB95F-53D1-7ECD-5A06-4E5C71E51FC6}"/>
                </a:ext>
              </a:extLst>
            </p:cNvPr>
            <p:cNvSpPr txBox="1"/>
            <p:nvPr/>
          </p:nvSpPr>
          <p:spPr>
            <a:xfrm>
              <a:off x="0" y="585470"/>
              <a:ext cx="3276771" cy="880110"/>
            </a:xfrm>
            <a:prstGeom prst="rect">
              <a:avLst/>
            </a:prstGeom>
          </p:spPr>
          <p:txBody>
            <a:bodyPr lIns="0" tIns="0" rIns="0" bIns="0" rtlCol="0" anchor="t">
              <a:spAutoFit/>
            </a:bodyPr>
            <a:lstStyle/>
            <a:p>
              <a:pPr algn="ctr">
                <a:lnSpc>
                  <a:spcPts val="2700"/>
                </a:lnSpc>
              </a:pPr>
              <a:r>
                <a:rPr lang="en-US" sz="1800" spc="26">
                  <a:solidFill>
                    <a:srgbClr val="191919"/>
                  </a:solidFill>
                  <a:latin typeface="Aileron"/>
                </a:rPr>
                <a:t>first batch of hostages was released</a:t>
              </a:r>
            </a:p>
          </p:txBody>
        </p:sp>
      </p:grpSp>
      <p:sp>
        <p:nvSpPr>
          <p:cNvPr id="112" name="AutoShape 59">
            <a:extLst>
              <a:ext uri="{FF2B5EF4-FFF2-40B4-BE49-F238E27FC236}">
                <a16:creationId xmlns:a16="http://schemas.microsoft.com/office/drawing/2014/main" id="{659CDA8E-514D-D427-6CFB-ED91A39D437E}"/>
              </a:ext>
            </a:extLst>
          </p:cNvPr>
          <p:cNvSpPr/>
          <p:nvPr/>
        </p:nvSpPr>
        <p:spPr>
          <a:xfrm>
            <a:off x="9520769" y="4546613"/>
            <a:ext cx="0" cy="693055"/>
          </a:xfrm>
          <a:prstGeom prst="line">
            <a:avLst/>
          </a:prstGeom>
          <a:ln w="47625" cap="flat">
            <a:solidFill>
              <a:srgbClr val="18AFD6"/>
            </a:solidFill>
            <a:prstDash val="solid"/>
            <a:headEnd type="none" w="sm" len="sm"/>
            <a:tailEnd type="oval" w="lg" len="lg"/>
          </a:ln>
        </p:spPr>
        <p:txBody>
          <a:bodyPr/>
          <a:lstStyle/>
          <a:p>
            <a:endParaRPr lang="he-IL"/>
          </a:p>
        </p:txBody>
      </p:sp>
      <p:grpSp>
        <p:nvGrpSpPr>
          <p:cNvPr id="113" name="Group 60">
            <a:extLst>
              <a:ext uri="{FF2B5EF4-FFF2-40B4-BE49-F238E27FC236}">
                <a16:creationId xmlns:a16="http://schemas.microsoft.com/office/drawing/2014/main" id="{0E7995A7-1CB1-F429-CF88-327A45FBEB3C}"/>
              </a:ext>
            </a:extLst>
          </p:cNvPr>
          <p:cNvGrpSpPr/>
          <p:nvPr/>
        </p:nvGrpSpPr>
        <p:grpSpPr>
          <a:xfrm>
            <a:off x="6937043" y="4417660"/>
            <a:ext cx="302965" cy="302965"/>
            <a:chOff x="0" y="0"/>
            <a:chExt cx="812800" cy="812800"/>
          </a:xfrm>
        </p:grpSpPr>
        <p:sp>
          <p:nvSpPr>
            <p:cNvPr id="114" name="Freeform 61">
              <a:extLst>
                <a:ext uri="{FF2B5EF4-FFF2-40B4-BE49-F238E27FC236}">
                  <a16:creationId xmlns:a16="http://schemas.microsoft.com/office/drawing/2014/main" id="{802BE60A-F3EC-5E5A-E220-81612D3F5C9A}"/>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C9EF"/>
            </a:solidFill>
          </p:spPr>
          <p:txBody>
            <a:bodyPr/>
            <a:lstStyle/>
            <a:p>
              <a:endParaRPr lang="he-IL"/>
            </a:p>
          </p:txBody>
        </p:sp>
        <p:sp>
          <p:nvSpPr>
            <p:cNvPr id="115" name="TextBox 62">
              <a:extLst>
                <a:ext uri="{FF2B5EF4-FFF2-40B4-BE49-F238E27FC236}">
                  <a16:creationId xmlns:a16="http://schemas.microsoft.com/office/drawing/2014/main" id="{80CB1407-2939-69CC-C996-D3A11A6FC35C}"/>
                </a:ext>
              </a:extLst>
            </p:cNvPr>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grpSp>
        <p:nvGrpSpPr>
          <p:cNvPr id="116" name="Group 63">
            <a:extLst>
              <a:ext uri="{FF2B5EF4-FFF2-40B4-BE49-F238E27FC236}">
                <a16:creationId xmlns:a16="http://schemas.microsoft.com/office/drawing/2014/main" id="{E967D245-01FE-897F-7D02-7945B3330DC7}"/>
              </a:ext>
            </a:extLst>
          </p:cNvPr>
          <p:cNvGrpSpPr/>
          <p:nvPr/>
        </p:nvGrpSpPr>
        <p:grpSpPr>
          <a:xfrm>
            <a:off x="9369286" y="4162728"/>
            <a:ext cx="302965" cy="302965"/>
            <a:chOff x="0" y="0"/>
            <a:chExt cx="812800" cy="812800"/>
          </a:xfrm>
        </p:grpSpPr>
        <p:sp>
          <p:nvSpPr>
            <p:cNvPr id="117" name="Freeform 64">
              <a:extLst>
                <a:ext uri="{FF2B5EF4-FFF2-40B4-BE49-F238E27FC236}">
                  <a16:creationId xmlns:a16="http://schemas.microsoft.com/office/drawing/2014/main" id="{8681FBC9-7678-0E26-B535-3BAB2156DA08}"/>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C9EF"/>
            </a:solidFill>
          </p:spPr>
          <p:txBody>
            <a:bodyPr/>
            <a:lstStyle/>
            <a:p>
              <a:endParaRPr lang="he-IL"/>
            </a:p>
          </p:txBody>
        </p:sp>
        <p:sp>
          <p:nvSpPr>
            <p:cNvPr id="118" name="TextBox 65">
              <a:extLst>
                <a:ext uri="{FF2B5EF4-FFF2-40B4-BE49-F238E27FC236}">
                  <a16:creationId xmlns:a16="http://schemas.microsoft.com/office/drawing/2014/main" id="{586FD54C-6BF4-9EAD-A535-39EAD780B3A1}"/>
                </a:ext>
              </a:extLst>
            </p:cNvPr>
            <p:cNvSpPr txBox="1"/>
            <p:nvPr/>
          </p:nvSpPr>
          <p:spPr>
            <a:xfrm>
              <a:off x="76200" y="38100"/>
              <a:ext cx="660400" cy="698500"/>
            </a:xfrm>
            <a:prstGeom prst="rect">
              <a:avLst/>
            </a:prstGeom>
          </p:spPr>
          <p:txBody>
            <a:bodyPr lIns="50800" tIns="50800" rIns="50800" bIns="50800" rtlCol="0" anchor="ctr"/>
            <a:lstStyle/>
            <a:p>
              <a:pPr algn="ctr">
                <a:lnSpc>
                  <a:spcPts val="2100"/>
                </a:lnSpc>
              </a:pPr>
              <a:endParaRPr/>
            </a:p>
          </p:txBody>
        </p:sp>
      </p:grpSp>
      <p:sp>
        <p:nvSpPr>
          <p:cNvPr id="119" name="AutoShape 44">
            <a:extLst>
              <a:ext uri="{FF2B5EF4-FFF2-40B4-BE49-F238E27FC236}">
                <a16:creationId xmlns:a16="http://schemas.microsoft.com/office/drawing/2014/main" id="{1DA457F9-82EC-1F5F-BEC6-E70D66C9679C}"/>
              </a:ext>
            </a:extLst>
          </p:cNvPr>
          <p:cNvSpPr/>
          <p:nvPr/>
        </p:nvSpPr>
        <p:spPr>
          <a:xfrm flipH="1">
            <a:off x="2267942" y="5109616"/>
            <a:ext cx="0" cy="1332329"/>
          </a:xfrm>
          <a:prstGeom prst="line">
            <a:avLst/>
          </a:prstGeom>
          <a:ln w="47625" cap="flat">
            <a:solidFill>
              <a:srgbClr val="3EDAD8"/>
            </a:solidFill>
            <a:prstDash val="solid"/>
            <a:headEnd type="none" w="sm" len="sm"/>
            <a:tailEnd type="oval" w="lg" len="lg"/>
          </a:ln>
        </p:spPr>
        <p:txBody>
          <a:bodyPr/>
          <a:lstStyle/>
          <a:p>
            <a:endParaRPr lang="he-IL"/>
          </a:p>
        </p:txBody>
      </p:sp>
    </p:spTree>
    <p:extLst>
      <p:ext uri="{BB962C8B-B14F-4D97-AF65-F5344CB8AC3E}">
        <p14:creationId xmlns:p14="http://schemas.microsoft.com/office/powerpoint/2010/main" val="28878536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he-IL"/>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Freeform 4"/>
          <p:cNvSpPr/>
          <p:nvPr/>
        </p:nvSpPr>
        <p:spPr>
          <a:xfrm>
            <a:off x="8404013" y="9666544"/>
            <a:ext cx="9883987" cy="620456"/>
          </a:xfrm>
          <a:custGeom>
            <a:avLst/>
            <a:gdLst/>
            <a:ahLst/>
            <a:cxnLst/>
            <a:rect l="l" t="t" r="r" b="b"/>
            <a:pathLst>
              <a:path w="9883987" h="620456">
                <a:moveTo>
                  <a:pt x="0" y="0"/>
                </a:moveTo>
                <a:lnTo>
                  <a:pt x="9883987" y="0"/>
                </a:lnTo>
                <a:lnTo>
                  <a:pt x="9883987" y="620456"/>
                </a:lnTo>
                <a:lnTo>
                  <a:pt x="0" y="620456"/>
                </a:lnTo>
                <a:lnTo>
                  <a:pt x="0" y="0"/>
                </a:lnTo>
                <a:close/>
              </a:path>
            </a:pathLst>
          </a:custGeom>
          <a:blipFill>
            <a:blip r:embed="rId5"/>
            <a:stretch>
              <a:fillRect t="-180270" b="-34351"/>
            </a:stretch>
          </a:blipFill>
        </p:spPr>
        <p:txBody>
          <a:bodyPr/>
          <a:lstStyle/>
          <a:p>
            <a:endParaRPr lang="he-IL"/>
          </a:p>
        </p:txBody>
      </p:sp>
      <p:sp>
        <p:nvSpPr>
          <p:cNvPr id="5" name="Freeform 5"/>
          <p:cNvSpPr/>
          <p:nvPr/>
        </p:nvSpPr>
        <p:spPr>
          <a:xfrm rot="3407869">
            <a:off x="-3628684" y="11499365"/>
            <a:ext cx="10674088" cy="4580154"/>
          </a:xfrm>
          <a:custGeom>
            <a:avLst/>
            <a:gdLst/>
            <a:ahLst/>
            <a:cxnLst/>
            <a:rect l="l" t="t" r="r" b="b"/>
            <a:pathLst>
              <a:path w="10674088" h="4580154">
                <a:moveTo>
                  <a:pt x="0" y="0"/>
                </a:moveTo>
                <a:lnTo>
                  <a:pt x="10674088" y="0"/>
                </a:lnTo>
                <a:lnTo>
                  <a:pt x="10674088" y="4580154"/>
                </a:lnTo>
                <a:lnTo>
                  <a:pt x="0" y="458015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6" name="Freeform 6"/>
          <p:cNvSpPr/>
          <p:nvPr/>
        </p:nvSpPr>
        <p:spPr>
          <a:xfrm>
            <a:off x="8506236" y="3400654"/>
            <a:ext cx="9448872" cy="6265890"/>
          </a:xfrm>
          <a:custGeom>
            <a:avLst/>
            <a:gdLst/>
            <a:ahLst/>
            <a:cxnLst/>
            <a:rect l="l" t="t" r="r" b="b"/>
            <a:pathLst>
              <a:path w="9448872" h="6265890">
                <a:moveTo>
                  <a:pt x="0" y="0"/>
                </a:moveTo>
                <a:lnTo>
                  <a:pt x="9448871" y="0"/>
                </a:lnTo>
                <a:lnTo>
                  <a:pt x="9448871" y="6265890"/>
                </a:lnTo>
                <a:lnTo>
                  <a:pt x="0" y="6265890"/>
                </a:lnTo>
                <a:lnTo>
                  <a:pt x="0" y="0"/>
                </a:lnTo>
                <a:close/>
              </a:path>
            </a:pathLst>
          </a:custGeom>
          <a:blipFill>
            <a:blip r:embed="rId6"/>
            <a:stretch>
              <a:fillRect l="-1029" r="-1029" b="-426"/>
            </a:stretch>
          </a:blipFill>
        </p:spPr>
        <p:txBody>
          <a:bodyPr/>
          <a:lstStyle/>
          <a:p>
            <a:endParaRPr lang="he-IL"/>
          </a:p>
        </p:txBody>
      </p:sp>
      <p:sp>
        <p:nvSpPr>
          <p:cNvPr id="7" name="TextBox 7"/>
          <p:cNvSpPr txBox="1"/>
          <p:nvPr/>
        </p:nvSpPr>
        <p:spPr>
          <a:xfrm>
            <a:off x="869112" y="443562"/>
            <a:ext cx="9139736" cy="1303627"/>
          </a:xfrm>
          <a:prstGeom prst="rect">
            <a:avLst/>
          </a:prstGeom>
        </p:spPr>
        <p:txBody>
          <a:bodyPr lIns="0" tIns="0" rIns="0" bIns="0" rtlCol="0" anchor="t">
            <a:spAutoFit/>
          </a:bodyPr>
          <a:lstStyle/>
          <a:p>
            <a:pPr marL="0" lvl="0" indent="0">
              <a:lnSpc>
                <a:spcPts val="9903"/>
              </a:lnSpc>
            </a:pPr>
            <a:r>
              <a:rPr lang="en-US" sz="9431" spc="924">
                <a:solidFill>
                  <a:srgbClr val="231F20"/>
                </a:solidFill>
                <a:latin typeface="Oswald Bold"/>
              </a:rPr>
              <a:t>RESULTS</a:t>
            </a:r>
          </a:p>
        </p:txBody>
      </p:sp>
      <p:sp>
        <p:nvSpPr>
          <p:cNvPr id="8" name="TextBox 8"/>
          <p:cNvSpPr txBox="1"/>
          <p:nvPr/>
        </p:nvSpPr>
        <p:spPr>
          <a:xfrm>
            <a:off x="869112" y="2018372"/>
            <a:ext cx="4569868" cy="469609"/>
          </a:xfrm>
          <a:prstGeom prst="rect">
            <a:avLst/>
          </a:prstGeom>
        </p:spPr>
        <p:txBody>
          <a:bodyPr lIns="0" tIns="0" rIns="0" bIns="0" rtlCol="0" anchor="t">
            <a:spAutoFit/>
          </a:bodyPr>
          <a:lstStyle/>
          <a:p>
            <a:pPr>
              <a:lnSpc>
                <a:spcPts val="3850"/>
              </a:lnSpc>
            </a:pPr>
            <a:r>
              <a:rPr lang="en-US" sz="2790" spc="273">
                <a:solidFill>
                  <a:srgbClr val="231F20"/>
                </a:solidFill>
                <a:latin typeface="DM Sans"/>
              </a:rPr>
              <a:t>Topic Analysis</a:t>
            </a:r>
          </a:p>
        </p:txBody>
      </p:sp>
      <p:sp>
        <p:nvSpPr>
          <p:cNvPr id="9" name="TextBox 9"/>
          <p:cNvSpPr txBox="1"/>
          <p:nvPr/>
        </p:nvSpPr>
        <p:spPr>
          <a:xfrm>
            <a:off x="465273" y="3775573"/>
            <a:ext cx="7938740" cy="3867962"/>
          </a:xfrm>
          <a:prstGeom prst="rect">
            <a:avLst/>
          </a:prstGeom>
        </p:spPr>
        <p:txBody>
          <a:bodyPr lIns="0" tIns="0" rIns="0" bIns="0" rtlCol="0" anchor="t">
            <a:spAutoFit/>
          </a:bodyPr>
          <a:lstStyle/>
          <a:p>
            <a:pPr>
              <a:lnSpc>
                <a:spcPts val="2841"/>
              </a:lnSpc>
              <a:spcBef>
                <a:spcPct val="0"/>
              </a:spcBef>
            </a:pPr>
            <a:r>
              <a:rPr lang="en-US" sz="2186">
                <a:solidFill>
                  <a:srgbClr val="231F20"/>
                </a:solidFill>
                <a:latin typeface="Open Sauce"/>
              </a:rPr>
              <a:t>Topic 1-   </a:t>
            </a:r>
          </a:p>
          <a:p>
            <a:pPr>
              <a:lnSpc>
                <a:spcPts val="2841"/>
              </a:lnSpc>
              <a:spcBef>
                <a:spcPct val="0"/>
              </a:spcBef>
            </a:pPr>
            <a:r>
              <a:rPr lang="en-US" sz="2186">
                <a:solidFill>
                  <a:srgbClr val="231F20"/>
                </a:solidFill>
                <a:latin typeface="Open Sauce"/>
              </a:rPr>
              <a:t>Represents the war. we can see that the most weighted words are "war","attack","oct 7", "strike" ,"killed" etc...</a:t>
            </a:r>
          </a:p>
          <a:p>
            <a:pPr>
              <a:lnSpc>
                <a:spcPts val="2841"/>
              </a:lnSpc>
              <a:spcBef>
                <a:spcPct val="0"/>
              </a:spcBef>
            </a:pPr>
            <a:endParaRPr lang="en-US" sz="2186">
              <a:solidFill>
                <a:srgbClr val="231F20"/>
              </a:solidFill>
              <a:latin typeface="Open Sauce"/>
            </a:endParaRPr>
          </a:p>
          <a:p>
            <a:pPr>
              <a:lnSpc>
                <a:spcPts val="2841"/>
              </a:lnSpc>
              <a:spcBef>
                <a:spcPct val="0"/>
              </a:spcBef>
            </a:pPr>
            <a:r>
              <a:rPr lang="en-US" sz="2186">
                <a:solidFill>
                  <a:srgbClr val="231F20"/>
                </a:solidFill>
                <a:latin typeface="Open Sauce"/>
              </a:rPr>
              <a:t>Topic 2- </a:t>
            </a:r>
          </a:p>
          <a:p>
            <a:pPr>
              <a:lnSpc>
                <a:spcPts val="2841"/>
              </a:lnSpc>
              <a:spcBef>
                <a:spcPct val="0"/>
              </a:spcBef>
            </a:pPr>
            <a:r>
              <a:rPr lang="en-US" sz="2186">
                <a:solidFill>
                  <a:srgbClr val="231F20"/>
                </a:solidFill>
                <a:latin typeface="Open Sauce"/>
              </a:rPr>
              <a:t>Represents more political and aid semantics. leading words are "Biden", "aid" , "support", "say" "americans" etc..</a:t>
            </a:r>
          </a:p>
          <a:p>
            <a:pPr>
              <a:lnSpc>
                <a:spcPts val="2841"/>
              </a:lnSpc>
              <a:spcBef>
                <a:spcPct val="0"/>
              </a:spcBef>
            </a:pPr>
            <a:endParaRPr lang="en-US" sz="2186">
              <a:solidFill>
                <a:srgbClr val="231F20"/>
              </a:solidFill>
              <a:latin typeface="Open Sauce"/>
            </a:endParaRPr>
          </a:p>
          <a:p>
            <a:pPr>
              <a:lnSpc>
                <a:spcPts val="2841"/>
              </a:lnSpc>
              <a:spcBef>
                <a:spcPct val="0"/>
              </a:spcBef>
            </a:pPr>
            <a:r>
              <a:rPr lang="en-US" sz="2186">
                <a:solidFill>
                  <a:srgbClr val="231F20"/>
                </a:solidFill>
                <a:latin typeface="Open Sauce"/>
              </a:rPr>
              <a:t>Topic 3-  </a:t>
            </a:r>
          </a:p>
          <a:p>
            <a:pPr>
              <a:lnSpc>
                <a:spcPts val="2841"/>
              </a:lnSpc>
              <a:spcBef>
                <a:spcPct val="0"/>
              </a:spcBef>
            </a:pPr>
            <a:r>
              <a:rPr lang="en-US" sz="2186">
                <a:solidFill>
                  <a:srgbClr val="231F20"/>
                </a:solidFill>
                <a:latin typeface="Open Sauce"/>
              </a:rPr>
              <a:t>Represents a hostages view. leading words are "hotage", "hospital ," family","release","ceasefire" and "truce" etc..</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grpSp>
        <p:nvGrpSpPr>
          <p:cNvPr id="2" name="Group 2"/>
          <p:cNvGrpSpPr/>
          <p:nvPr/>
        </p:nvGrpSpPr>
        <p:grpSpPr>
          <a:xfrm>
            <a:off x="-2770706" y="-3368517"/>
            <a:ext cx="4959890" cy="4959890"/>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2F4F5"/>
            </a:solidFill>
          </p:spPr>
          <p:txBody>
            <a:bodyPr/>
            <a:lstStyle/>
            <a:p>
              <a:endParaRPr lang="he-IL"/>
            </a:p>
          </p:txBody>
        </p:sp>
        <p:sp>
          <p:nvSpPr>
            <p:cNvPr id="4" name="TextBox 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grpSp>
        <p:nvGrpSpPr>
          <p:cNvPr id="5" name="Group 5"/>
          <p:cNvGrpSpPr/>
          <p:nvPr/>
        </p:nvGrpSpPr>
        <p:grpSpPr>
          <a:xfrm>
            <a:off x="10109997" y="1278539"/>
            <a:ext cx="12222957" cy="13188954"/>
            <a:chOff x="0" y="0"/>
            <a:chExt cx="753268" cy="812800"/>
          </a:xfrm>
        </p:grpSpPr>
        <p:sp>
          <p:nvSpPr>
            <p:cNvPr id="6" name="Freeform 6"/>
            <p:cNvSpPr/>
            <p:nvPr/>
          </p:nvSpPr>
          <p:spPr>
            <a:xfrm>
              <a:off x="0" y="0"/>
              <a:ext cx="753268" cy="812800"/>
            </a:xfrm>
            <a:custGeom>
              <a:avLst/>
              <a:gdLst/>
              <a:ahLst/>
              <a:cxnLst/>
              <a:rect l="l" t="t" r="r" b="b"/>
              <a:pathLst>
                <a:path w="753268" h="812800">
                  <a:moveTo>
                    <a:pt x="376634" y="0"/>
                  </a:moveTo>
                  <a:cubicBezTo>
                    <a:pt x="168625" y="0"/>
                    <a:pt x="0" y="181951"/>
                    <a:pt x="0" y="406400"/>
                  </a:cubicBezTo>
                  <a:cubicBezTo>
                    <a:pt x="0" y="630849"/>
                    <a:pt x="168625" y="812800"/>
                    <a:pt x="376634" y="812800"/>
                  </a:cubicBezTo>
                  <a:cubicBezTo>
                    <a:pt x="584643" y="812800"/>
                    <a:pt x="753268" y="630849"/>
                    <a:pt x="753268" y="406400"/>
                  </a:cubicBezTo>
                  <a:cubicBezTo>
                    <a:pt x="753268" y="181951"/>
                    <a:pt x="584643" y="0"/>
                    <a:pt x="376634" y="0"/>
                  </a:cubicBezTo>
                  <a:close/>
                </a:path>
              </a:pathLst>
            </a:custGeom>
            <a:solidFill>
              <a:srgbClr val="F2F4F5"/>
            </a:solidFill>
          </p:spPr>
          <p:txBody>
            <a:bodyPr/>
            <a:lstStyle/>
            <a:p>
              <a:endParaRPr lang="he-IL"/>
            </a:p>
          </p:txBody>
        </p:sp>
        <p:sp>
          <p:nvSpPr>
            <p:cNvPr id="7" name="TextBox 7"/>
            <p:cNvSpPr txBox="1"/>
            <p:nvPr/>
          </p:nvSpPr>
          <p:spPr>
            <a:xfrm>
              <a:off x="70619" y="57150"/>
              <a:ext cx="612030" cy="679450"/>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6752910" y="-6504494"/>
            <a:ext cx="12110389" cy="12426705"/>
          </a:xfrm>
          <a:custGeom>
            <a:avLst/>
            <a:gdLst/>
            <a:ahLst/>
            <a:cxnLst/>
            <a:rect l="l" t="t" r="r" b="b"/>
            <a:pathLst>
              <a:path w="12110389" h="12426705">
                <a:moveTo>
                  <a:pt x="0" y="0"/>
                </a:moveTo>
                <a:lnTo>
                  <a:pt x="12110389" y="0"/>
                </a:lnTo>
                <a:lnTo>
                  <a:pt x="12110389" y="12426705"/>
                </a:lnTo>
                <a:lnTo>
                  <a:pt x="0" y="1242670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9" name="Freeform 9"/>
          <p:cNvSpPr/>
          <p:nvPr/>
        </p:nvSpPr>
        <p:spPr>
          <a:xfrm>
            <a:off x="11853323" y="6296944"/>
            <a:ext cx="5062919" cy="2961356"/>
          </a:xfrm>
          <a:custGeom>
            <a:avLst/>
            <a:gdLst/>
            <a:ahLst/>
            <a:cxnLst/>
            <a:rect l="l" t="t" r="r" b="b"/>
            <a:pathLst>
              <a:path w="5062919" h="2961356">
                <a:moveTo>
                  <a:pt x="0" y="0"/>
                </a:moveTo>
                <a:lnTo>
                  <a:pt x="5062919" y="0"/>
                </a:lnTo>
                <a:lnTo>
                  <a:pt x="5062919" y="2961356"/>
                </a:lnTo>
                <a:lnTo>
                  <a:pt x="0" y="2961356"/>
                </a:lnTo>
                <a:lnTo>
                  <a:pt x="0" y="0"/>
                </a:lnTo>
                <a:close/>
              </a:path>
            </a:pathLst>
          </a:custGeom>
          <a:blipFill>
            <a:blip r:embed="rId4"/>
            <a:stretch>
              <a:fillRect r="-3830"/>
            </a:stretch>
          </a:blipFill>
        </p:spPr>
        <p:txBody>
          <a:bodyPr/>
          <a:lstStyle/>
          <a:p>
            <a:endParaRPr lang="he-IL"/>
          </a:p>
        </p:txBody>
      </p:sp>
      <p:sp>
        <p:nvSpPr>
          <p:cNvPr id="10" name="Freeform 10"/>
          <p:cNvSpPr/>
          <p:nvPr/>
        </p:nvSpPr>
        <p:spPr>
          <a:xfrm rot="471771">
            <a:off x="11898070" y="2568870"/>
            <a:ext cx="5601832" cy="4114800"/>
          </a:xfrm>
          <a:custGeom>
            <a:avLst/>
            <a:gdLst/>
            <a:ahLst/>
            <a:cxnLst/>
            <a:rect l="l" t="t" r="r" b="b"/>
            <a:pathLst>
              <a:path w="5601832" h="4114800">
                <a:moveTo>
                  <a:pt x="0" y="0"/>
                </a:moveTo>
                <a:lnTo>
                  <a:pt x="5601832" y="0"/>
                </a:lnTo>
                <a:lnTo>
                  <a:pt x="5601832"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11" name="TextBox 11"/>
          <p:cNvSpPr txBox="1"/>
          <p:nvPr/>
        </p:nvSpPr>
        <p:spPr>
          <a:xfrm>
            <a:off x="3804730" y="1274603"/>
            <a:ext cx="7942168" cy="1396186"/>
          </a:xfrm>
          <a:prstGeom prst="rect">
            <a:avLst/>
          </a:prstGeom>
        </p:spPr>
        <p:txBody>
          <a:bodyPr lIns="0" tIns="0" rIns="0" bIns="0" rtlCol="0" anchor="t">
            <a:spAutoFit/>
          </a:bodyPr>
          <a:lstStyle/>
          <a:p>
            <a:pPr>
              <a:lnSpc>
                <a:spcPts val="11349"/>
              </a:lnSpc>
            </a:pPr>
            <a:r>
              <a:rPr lang="en-US" sz="8224" spc="806">
                <a:solidFill>
                  <a:srgbClr val="FFFFFF"/>
                </a:solidFill>
                <a:latin typeface="Oswald Bold"/>
              </a:rPr>
              <a:t>COMPARISON</a:t>
            </a:r>
          </a:p>
        </p:txBody>
      </p:sp>
      <p:sp>
        <p:nvSpPr>
          <p:cNvPr id="12" name="TextBox 12"/>
          <p:cNvSpPr txBox="1"/>
          <p:nvPr/>
        </p:nvSpPr>
        <p:spPr>
          <a:xfrm>
            <a:off x="1028700" y="3816054"/>
            <a:ext cx="8693067" cy="5135880"/>
          </a:xfrm>
          <a:prstGeom prst="rect">
            <a:avLst/>
          </a:prstGeom>
        </p:spPr>
        <p:txBody>
          <a:bodyPr lIns="0" tIns="0" rIns="0" bIns="0" rtlCol="0" anchor="t">
            <a:spAutoFit/>
          </a:bodyPr>
          <a:lstStyle/>
          <a:p>
            <a:pPr>
              <a:lnSpc>
                <a:spcPts val="2760"/>
              </a:lnSpc>
            </a:pPr>
            <a:r>
              <a:rPr lang="en-US" sz="2000" spc="196">
                <a:solidFill>
                  <a:srgbClr val="F5FFF5"/>
                </a:solidFill>
                <a:latin typeface="DM Sans"/>
              </a:rPr>
              <a:t>During our modeling of the sentiment of the article headers,there were different approaches to the usage of preprocessing the data prior to VADER use in Sentiment Analysis. Some say that it is not recommended to do any preprocessing due to the context consideration and Vader''s lexicon. Others claim otherwise. </a:t>
            </a:r>
          </a:p>
          <a:p>
            <a:pPr>
              <a:lnSpc>
                <a:spcPts val="2760"/>
              </a:lnSpc>
            </a:pPr>
            <a:endParaRPr lang="en-US" sz="2000" spc="196">
              <a:solidFill>
                <a:srgbClr val="F5FFF5"/>
              </a:solidFill>
              <a:latin typeface="DM Sans"/>
            </a:endParaRPr>
          </a:p>
          <a:p>
            <a:pPr>
              <a:lnSpc>
                <a:spcPts val="2760"/>
              </a:lnSpc>
            </a:pPr>
            <a:r>
              <a:rPr lang="en-US" sz="2000" spc="196">
                <a:solidFill>
                  <a:srgbClr val="F5FFF5"/>
                </a:solidFill>
                <a:latin typeface="DM Sans"/>
              </a:rPr>
              <a:t>We found no difference between the raw data (As it came from the API call) and the clean data (After preprocessing such as Stopwords and panctuation removal, and tokenization).</a:t>
            </a:r>
          </a:p>
          <a:p>
            <a:pPr>
              <a:lnSpc>
                <a:spcPts val="2760"/>
              </a:lnSpc>
            </a:pPr>
            <a:endParaRPr lang="en-US" sz="2000" spc="196">
              <a:solidFill>
                <a:srgbClr val="F5FFF5"/>
              </a:solidFill>
              <a:latin typeface="DM Sans"/>
            </a:endParaRPr>
          </a:p>
          <a:p>
            <a:pPr algn="l">
              <a:lnSpc>
                <a:spcPts val="2760"/>
              </a:lnSpc>
            </a:pPr>
            <a:r>
              <a:rPr lang="en-US" sz="2000" spc="196">
                <a:solidFill>
                  <a:srgbClr val="F5FFF5"/>
                </a:solidFill>
                <a:latin typeface="DM Sans"/>
              </a:rPr>
              <a:t>The reason for the indifference is due to the fact the VADER is a robust model that can handle noise. Preprocessing can only enhance its performance but it may not be needed.</a:t>
            </a:r>
          </a:p>
        </p:txBody>
      </p:sp>
      <p:sp>
        <p:nvSpPr>
          <p:cNvPr id="13" name="TextBox 13"/>
          <p:cNvSpPr txBox="1"/>
          <p:nvPr/>
        </p:nvSpPr>
        <p:spPr>
          <a:xfrm rot="628522">
            <a:off x="12015939" y="4047761"/>
            <a:ext cx="5608319" cy="476250"/>
          </a:xfrm>
          <a:prstGeom prst="rect">
            <a:avLst/>
          </a:prstGeom>
        </p:spPr>
        <p:txBody>
          <a:bodyPr lIns="0" tIns="0" rIns="0" bIns="0" rtlCol="0" anchor="t">
            <a:spAutoFit/>
          </a:bodyPr>
          <a:lstStyle/>
          <a:p>
            <a:pPr algn="ctr">
              <a:lnSpc>
                <a:spcPts val="3899"/>
              </a:lnSpc>
              <a:spcBef>
                <a:spcPct val="0"/>
              </a:spcBef>
            </a:pPr>
            <a:r>
              <a:rPr lang="en-US" sz="2999">
                <a:solidFill>
                  <a:srgbClr val="FFFFFF"/>
                </a:solidFill>
                <a:latin typeface="Open Sauce"/>
              </a:rPr>
              <a:t>it depends on the context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he-IL"/>
          </a:p>
        </p:txBody>
      </p:sp>
      <p:sp>
        <p:nvSpPr>
          <p:cNvPr id="3" name="Freeform 3"/>
          <p:cNvSpPr/>
          <p:nvPr/>
        </p:nvSpPr>
        <p:spPr>
          <a:xfrm rot="257863">
            <a:off x="-571305" y="6150994"/>
            <a:ext cx="21273218" cy="9128145"/>
          </a:xfrm>
          <a:custGeom>
            <a:avLst/>
            <a:gdLst/>
            <a:ahLst/>
            <a:cxnLst/>
            <a:rect l="l" t="t" r="r" b="b"/>
            <a:pathLst>
              <a:path w="21273218" h="9128145">
                <a:moveTo>
                  <a:pt x="0" y="0"/>
                </a:moveTo>
                <a:lnTo>
                  <a:pt x="21273219" y="0"/>
                </a:lnTo>
                <a:lnTo>
                  <a:pt x="21273219"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Freeform 4"/>
          <p:cNvSpPr/>
          <p:nvPr/>
        </p:nvSpPr>
        <p:spPr>
          <a:xfrm>
            <a:off x="11885510"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txBody>
          <a:bodyPr/>
          <a:lstStyle/>
          <a:p>
            <a:endParaRPr lang="he-IL"/>
          </a:p>
        </p:txBody>
      </p:sp>
      <p:grpSp>
        <p:nvGrpSpPr>
          <p:cNvPr id="5" name="Group 5"/>
          <p:cNvGrpSpPr/>
          <p:nvPr/>
        </p:nvGrpSpPr>
        <p:grpSpPr>
          <a:xfrm>
            <a:off x="12933118" y="3594025"/>
            <a:ext cx="4783759" cy="6692975"/>
            <a:chOff x="0" y="0"/>
            <a:chExt cx="1488359" cy="2082369"/>
          </a:xfrm>
        </p:grpSpPr>
        <p:sp>
          <p:nvSpPr>
            <p:cNvPr id="6" name="Freeform 6"/>
            <p:cNvSpPr/>
            <p:nvPr/>
          </p:nvSpPr>
          <p:spPr>
            <a:xfrm>
              <a:off x="0" y="0"/>
              <a:ext cx="1488359" cy="2082369"/>
            </a:xfrm>
            <a:custGeom>
              <a:avLst/>
              <a:gdLst/>
              <a:ahLst/>
              <a:cxnLst/>
              <a:rect l="l" t="t" r="r" b="b"/>
              <a:pathLst>
                <a:path w="1488359" h="2082369">
                  <a:moveTo>
                    <a:pt x="0" y="0"/>
                  </a:moveTo>
                  <a:lnTo>
                    <a:pt x="1488359" y="0"/>
                  </a:lnTo>
                  <a:lnTo>
                    <a:pt x="1488359" y="2082369"/>
                  </a:lnTo>
                  <a:lnTo>
                    <a:pt x="0" y="2082369"/>
                  </a:lnTo>
                  <a:close/>
                </a:path>
              </a:pathLst>
            </a:custGeom>
            <a:solidFill>
              <a:srgbClr val="1A1A1A"/>
            </a:solidFill>
          </p:spPr>
          <p:txBody>
            <a:bodyPr/>
            <a:lstStyle/>
            <a:p>
              <a:endParaRPr lang="he-IL"/>
            </a:p>
          </p:txBody>
        </p:sp>
        <p:sp>
          <p:nvSpPr>
            <p:cNvPr id="7" name="TextBox 7"/>
            <p:cNvSpPr txBox="1"/>
            <p:nvPr/>
          </p:nvSpPr>
          <p:spPr>
            <a:xfrm>
              <a:off x="0" y="-57150"/>
              <a:ext cx="1488359" cy="2139519"/>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8" name="Freeform 8"/>
          <p:cNvSpPr/>
          <p:nvPr/>
        </p:nvSpPr>
        <p:spPr>
          <a:xfrm>
            <a:off x="7080191" y="8765585"/>
            <a:ext cx="4128022" cy="437161"/>
          </a:xfrm>
          <a:custGeom>
            <a:avLst/>
            <a:gdLst/>
            <a:ahLst/>
            <a:cxnLst/>
            <a:rect l="l" t="t" r="r" b="b"/>
            <a:pathLst>
              <a:path w="4128022" h="437161">
                <a:moveTo>
                  <a:pt x="0" y="0"/>
                </a:moveTo>
                <a:lnTo>
                  <a:pt x="4128021" y="0"/>
                </a:lnTo>
                <a:lnTo>
                  <a:pt x="4128021" y="437161"/>
                </a:lnTo>
                <a:lnTo>
                  <a:pt x="0" y="437161"/>
                </a:lnTo>
                <a:lnTo>
                  <a:pt x="0" y="0"/>
                </a:lnTo>
                <a:close/>
              </a:path>
            </a:pathLst>
          </a:custGeom>
          <a:blipFill>
            <a:blip r:embed="rId5"/>
            <a:stretch>
              <a:fillRect t="-86495"/>
            </a:stretch>
          </a:blipFill>
        </p:spPr>
        <p:txBody>
          <a:bodyPr/>
          <a:lstStyle/>
          <a:p>
            <a:endParaRPr lang="he-IL"/>
          </a:p>
        </p:txBody>
      </p:sp>
      <p:grpSp>
        <p:nvGrpSpPr>
          <p:cNvPr id="9" name="Group 9"/>
          <p:cNvGrpSpPr/>
          <p:nvPr/>
        </p:nvGrpSpPr>
        <p:grpSpPr>
          <a:xfrm>
            <a:off x="7095033" y="3594025"/>
            <a:ext cx="5180860" cy="6692975"/>
            <a:chOff x="0" y="0"/>
            <a:chExt cx="1611908" cy="2082369"/>
          </a:xfrm>
        </p:grpSpPr>
        <p:sp>
          <p:nvSpPr>
            <p:cNvPr id="10" name="Freeform 10"/>
            <p:cNvSpPr/>
            <p:nvPr/>
          </p:nvSpPr>
          <p:spPr>
            <a:xfrm>
              <a:off x="0" y="0"/>
              <a:ext cx="1611908" cy="2082369"/>
            </a:xfrm>
            <a:custGeom>
              <a:avLst/>
              <a:gdLst/>
              <a:ahLst/>
              <a:cxnLst/>
              <a:rect l="l" t="t" r="r" b="b"/>
              <a:pathLst>
                <a:path w="1611908" h="2082369">
                  <a:moveTo>
                    <a:pt x="0" y="0"/>
                  </a:moveTo>
                  <a:lnTo>
                    <a:pt x="1611908" y="0"/>
                  </a:lnTo>
                  <a:lnTo>
                    <a:pt x="1611908" y="2082369"/>
                  </a:lnTo>
                  <a:lnTo>
                    <a:pt x="0" y="2082369"/>
                  </a:lnTo>
                  <a:close/>
                </a:path>
              </a:pathLst>
            </a:custGeom>
            <a:solidFill>
              <a:srgbClr val="1A1A1A"/>
            </a:solidFill>
          </p:spPr>
          <p:txBody>
            <a:bodyPr/>
            <a:lstStyle/>
            <a:p>
              <a:endParaRPr lang="he-IL"/>
            </a:p>
          </p:txBody>
        </p:sp>
        <p:sp>
          <p:nvSpPr>
            <p:cNvPr id="11" name="TextBox 11"/>
            <p:cNvSpPr txBox="1"/>
            <p:nvPr/>
          </p:nvSpPr>
          <p:spPr>
            <a:xfrm>
              <a:off x="0" y="-57150"/>
              <a:ext cx="1611908" cy="2139519"/>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2" name="Freeform 12"/>
          <p:cNvSpPr/>
          <p:nvPr/>
        </p:nvSpPr>
        <p:spPr>
          <a:xfrm>
            <a:off x="2274468" y="8765585"/>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txBody>
          <a:bodyPr/>
          <a:lstStyle/>
          <a:p>
            <a:endParaRPr lang="he-IL"/>
          </a:p>
        </p:txBody>
      </p:sp>
      <p:grpSp>
        <p:nvGrpSpPr>
          <p:cNvPr id="13" name="Group 13"/>
          <p:cNvGrpSpPr/>
          <p:nvPr/>
        </p:nvGrpSpPr>
        <p:grpSpPr>
          <a:xfrm>
            <a:off x="779955" y="3594025"/>
            <a:ext cx="5638437" cy="7121041"/>
            <a:chOff x="0" y="0"/>
            <a:chExt cx="1754273" cy="2215552"/>
          </a:xfrm>
        </p:grpSpPr>
        <p:sp>
          <p:nvSpPr>
            <p:cNvPr id="14" name="Freeform 14"/>
            <p:cNvSpPr/>
            <p:nvPr/>
          </p:nvSpPr>
          <p:spPr>
            <a:xfrm>
              <a:off x="0" y="0"/>
              <a:ext cx="1754273" cy="2215552"/>
            </a:xfrm>
            <a:custGeom>
              <a:avLst/>
              <a:gdLst/>
              <a:ahLst/>
              <a:cxnLst/>
              <a:rect l="l" t="t" r="r" b="b"/>
              <a:pathLst>
                <a:path w="1754273" h="2215552">
                  <a:moveTo>
                    <a:pt x="0" y="0"/>
                  </a:moveTo>
                  <a:lnTo>
                    <a:pt x="1754273" y="0"/>
                  </a:lnTo>
                  <a:lnTo>
                    <a:pt x="1754273" y="2215552"/>
                  </a:lnTo>
                  <a:lnTo>
                    <a:pt x="0" y="2215552"/>
                  </a:lnTo>
                  <a:close/>
                </a:path>
              </a:pathLst>
            </a:custGeom>
            <a:solidFill>
              <a:srgbClr val="1A1A1A"/>
            </a:solidFill>
          </p:spPr>
          <p:txBody>
            <a:bodyPr/>
            <a:lstStyle/>
            <a:p>
              <a:endParaRPr lang="he-IL"/>
            </a:p>
          </p:txBody>
        </p:sp>
        <p:sp>
          <p:nvSpPr>
            <p:cNvPr id="15" name="TextBox 15"/>
            <p:cNvSpPr txBox="1"/>
            <p:nvPr/>
          </p:nvSpPr>
          <p:spPr>
            <a:xfrm>
              <a:off x="0" y="-57150"/>
              <a:ext cx="1754273" cy="2272702"/>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6" name="Group 16"/>
          <p:cNvGrpSpPr/>
          <p:nvPr/>
        </p:nvGrpSpPr>
        <p:grpSpPr>
          <a:xfrm>
            <a:off x="2574589" y="2664714"/>
            <a:ext cx="2049168" cy="20491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he-IL"/>
            </a:p>
          </p:txBody>
        </p:sp>
        <p:sp>
          <p:nvSpPr>
            <p:cNvPr id="18" name="TextBox 18"/>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9" name="Group 19"/>
          <p:cNvGrpSpPr/>
          <p:nvPr/>
        </p:nvGrpSpPr>
        <p:grpSpPr>
          <a:xfrm>
            <a:off x="8546671" y="2749552"/>
            <a:ext cx="2049168" cy="2049168"/>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he-IL"/>
            </a:p>
          </p:txBody>
        </p:sp>
        <p:sp>
          <p:nvSpPr>
            <p:cNvPr id="21" name="TextBox 21"/>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2" name="Group 22"/>
          <p:cNvGrpSpPr/>
          <p:nvPr/>
        </p:nvGrpSpPr>
        <p:grpSpPr>
          <a:xfrm>
            <a:off x="14183668" y="2749552"/>
            <a:ext cx="2049168" cy="204916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he-IL"/>
            </a:p>
          </p:txBody>
        </p:sp>
        <p:sp>
          <p:nvSpPr>
            <p:cNvPr id="24" name="TextBox 24"/>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25" name="Freeform 25"/>
          <p:cNvSpPr/>
          <p:nvPr/>
        </p:nvSpPr>
        <p:spPr>
          <a:xfrm>
            <a:off x="2993322" y="3028151"/>
            <a:ext cx="1211702" cy="1322294"/>
          </a:xfrm>
          <a:custGeom>
            <a:avLst/>
            <a:gdLst/>
            <a:ahLst/>
            <a:cxnLst/>
            <a:rect l="l" t="t" r="r" b="b"/>
            <a:pathLst>
              <a:path w="1211702" h="1322294">
                <a:moveTo>
                  <a:pt x="0" y="0"/>
                </a:moveTo>
                <a:lnTo>
                  <a:pt x="1211702" y="0"/>
                </a:lnTo>
                <a:lnTo>
                  <a:pt x="1211702" y="1322294"/>
                </a:lnTo>
                <a:lnTo>
                  <a:pt x="0" y="1322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he-IL"/>
          </a:p>
        </p:txBody>
      </p:sp>
      <p:sp>
        <p:nvSpPr>
          <p:cNvPr id="26" name="Freeform 26"/>
          <p:cNvSpPr/>
          <p:nvPr/>
        </p:nvSpPr>
        <p:spPr>
          <a:xfrm>
            <a:off x="8999219" y="2917490"/>
            <a:ext cx="1353071" cy="1353071"/>
          </a:xfrm>
          <a:custGeom>
            <a:avLst/>
            <a:gdLst/>
            <a:ahLst/>
            <a:cxnLst/>
            <a:rect l="l" t="t" r="r" b="b"/>
            <a:pathLst>
              <a:path w="1353071" h="1353071">
                <a:moveTo>
                  <a:pt x="0" y="0"/>
                </a:moveTo>
                <a:lnTo>
                  <a:pt x="1353071" y="0"/>
                </a:lnTo>
                <a:lnTo>
                  <a:pt x="1353071" y="1353071"/>
                </a:lnTo>
                <a:lnTo>
                  <a:pt x="0" y="13530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he-IL"/>
          </a:p>
        </p:txBody>
      </p:sp>
      <p:sp>
        <p:nvSpPr>
          <p:cNvPr id="27" name="Freeform 27"/>
          <p:cNvSpPr/>
          <p:nvPr/>
        </p:nvSpPr>
        <p:spPr>
          <a:xfrm>
            <a:off x="14752446" y="2917490"/>
            <a:ext cx="911612" cy="1202366"/>
          </a:xfrm>
          <a:custGeom>
            <a:avLst/>
            <a:gdLst/>
            <a:ahLst/>
            <a:cxnLst/>
            <a:rect l="l" t="t" r="r" b="b"/>
            <a:pathLst>
              <a:path w="911612" h="1202366">
                <a:moveTo>
                  <a:pt x="0" y="0"/>
                </a:moveTo>
                <a:lnTo>
                  <a:pt x="911612" y="0"/>
                </a:lnTo>
                <a:lnTo>
                  <a:pt x="911612" y="1202366"/>
                </a:lnTo>
                <a:lnTo>
                  <a:pt x="0" y="120236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he-IL"/>
          </a:p>
        </p:txBody>
      </p:sp>
      <p:sp>
        <p:nvSpPr>
          <p:cNvPr id="28" name="TextBox 28"/>
          <p:cNvSpPr txBox="1"/>
          <p:nvPr/>
        </p:nvSpPr>
        <p:spPr>
          <a:xfrm>
            <a:off x="2335231" y="546701"/>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CONCLUSION</a:t>
            </a:r>
          </a:p>
        </p:txBody>
      </p:sp>
      <p:sp>
        <p:nvSpPr>
          <p:cNvPr id="29" name="TextBox 29"/>
          <p:cNvSpPr txBox="1"/>
          <p:nvPr/>
        </p:nvSpPr>
        <p:spPr>
          <a:xfrm>
            <a:off x="1451624" y="4676846"/>
            <a:ext cx="4295098" cy="5360250"/>
          </a:xfrm>
          <a:prstGeom prst="rect">
            <a:avLst/>
          </a:prstGeom>
        </p:spPr>
        <p:txBody>
          <a:bodyPr lIns="0" tIns="0" rIns="0" bIns="0" rtlCol="0" anchor="t">
            <a:spAutoFit/>
          </a:bodyPr>
          <a:lstStyle/>
          <a:p>
            <a:pPr algn="ctr">
              <a:lnSpc>
                <a:spcPts val="2882"/>
              </a:lnSpc>
            </a:pPr>
            <a:r>
              <a:rPr lang="en-US" sz="2088" spc="204">
                <a:solidFill>
                  <a:srgbClr val="FFFBFB"/>
                </a:solidFill>
                <a:latin typeface="DM Sans"/>
              </a:rPr>
              <a:t>During our modeling of the sentiment of the article headers,it is clear that there is no visible political side taken by the NYT.</a:t>
            </a:r>
          </a:p>
          <a:p>
            <a:pPr algn="ctr">
              <a:lnSpc>
                <a:spcPts val="2882"/>
              </a:lnSpc>
            </a:pPr>
            <a:r>
              <a:rPr lang="en-US" sz="2088" spc="204">
                <a:solidFill>
                  <a:srgbClr val="FFFBFB"/>
                </a:solidFill>
                <a:latin typeface="DM Sans"/>
              </a:rPr>
              <a:t> The sentiment analysis conceiders some words more negative and does not takes in account the context of the sentence.</a:t>
            </a:r>
          </a:p>
          <a:p>
            <a:pPr algn="ctr">
              <a:lnSpc>
                <a:spcPts val="2882"/>
              </a:lnSpc>
            </a:pPr>
            <a:r>
              <a:rPr lang="en-US" sz="2088" spc="204">
                <a:solidFill>
                  <a:srgbClr val="FFFBFB"/>
                </a:solidFill>
                <a:latin typeface="DM Sans"/>
              </a:rPr>
              <a:t>Hence, we cannot claim that the NYT are more Pro-Israel nor Pro-Hamas.</a:t>
            </a:r>
          </a:p>
          <a:p>
            <a:pPr algn="ctr">
              <a:lnSpc>
                <a:spcPts val="2882"/>
              </a:lnSpc>
            </a:pPr>
            <a:endParaRPr lang="en-US" sz="2088" spc="204">
              <a:solidFill>
                <a:srgbClr val="FFFBFB"/>
              </a:solidFill>
              <a:latin typeface="DM Sans"/>
            </a:endParaRPr>
          </a:p>
          <a:p>
            <a:pPr algn="ctr">
              <a:lnSpc>
                <a:spcPts val="2882"/>
              </a:lnSpc>
            </a:pPr>
            <a:endParaRPr lang="en-US" sz="2088" spc="204">
              <a:solidFill>
                <a:srgbClr val="FFFBFB"/>
              </a:solidFill>
              <a:latin typeface="DM Sans"/>
            </a:endParaRPr>
          </a:p>
        </p:txBody>
      </p:sp>
      <p:sp>
        <p:nvSpPr>
          <p:cNvPr id="30" name="TextBox 30"/>
          <p:cNvSpPr txBox="1"/>
          <p:nvPr/>
        </p:nvSpPr>
        <p:spPr>
          <a:xfrm>
            <a:off x="7690075" y="5298092"/>
            <a:ext cx="3971359" cy="2419064"/>
          </a:xfrm>
          <a:prstGeom prst="rect">
            <a:avLst/>
          </a:prstGeom>
        </p:spPr>
        <p:txBody>
          <a:bodyPr lIns="0" tIns="0" rIns="0" bIns="0" rtlCol="0" anchor="t">
            <a:spAutoFit/>
          </a:bodyPr>
          <a:lstStyle/>
          <a:p>
            <a:pPr algn="ctr">
              <a:lnSpc>
                <a:spcPts val="3233"/>
              </a:lnSpc>
            </a:pPr>
            <a:r>
              <a:rPr lang="en-US" sz="2342" spc="229">
                <a:solidFill>
                  <a:srgbClr val="FFFBFB"/>
                </a:solidFill>
                <a:latin typeface="DM Sans"/>
              </a:rPr>
              <a:t>In addition, It can be seen that the interest in the ongoing war was at first inclining and then a moderate decrease took place. </a:t>
            </a:r>
          </a:p>
        </p:txBody>
      </p:sp>
      <p:sp>
        <p:nvSpPr>
          <p:cNvPr id="31" name="TextBox 31"/>
          <p:cNvSpPr txBox="1"/>
          <p:nvPr/>
        </p:nvSpPr>
        <p:spPr>
          <a:xfrm>
            <a:off x="13553686" y="4760620"/>
            <a:ext cx="3542623" cy="4695673"/>
          </a:xfrm>
          <a:prstGeom prst="rect">
            <a:avLst/>
          </a:prstGeom>
        </p:spPr>
        <p:txBody>
          <a:bodyPr lIns="0" tIns="0" rIns="0" bIns="0" rtlCol="0" anchor="t">
            <a:spAutoFit/>
          </a:bodyPr>
          <a:lstStyle/>
          <a:p>
            <a:pPr algn="ctr">
              <a:lnSpc>
                <a:spcPts val="2884"/>
              </a:lnSpc>
            </a:pPr>
            <a:r>
              <a:rPr lang="en-US" sz="2090" spc="204">
                <a:solidFill>
                  <a:srgbClr val="FFFBFB"/>
                </a:solidFill>
                <a:latin typeface="DM Sans"/>
              </a:rPr>
              <a:t>The three main topics found with the topic analysis:</a:t>
            </a:r>
          </a:p>
          <a:p>
            <a:pPr>
              <a:lnSpc>
                <a:spcPts val="2884"/>
              </a:lnSpc>
            </a:pPr>
            <a:endParaRPr lang="en-US" sz="2090" spc="204">
              <a:solidFill>
                <a:srgbClr val="FFFBFB"/>
              </a:solidFill>
              <a:latin typeface="DM Sans"/>
            </a:endParaRPr>
          </a:p>
          <a:p>
            <a:pPr>
              <a:lnSpc>
                <a:spcPts val="2884"/>
              </a:lnSpc>
            </a:pPr>
            <a:r>
              <a:rPr lang="en-US" sz="2090" spc="204">
                <a:solidFill>
                  <a:srgbClr val="FFFBFB"/>
                </a:solidFill>
                <a:latin typeface="DM Sans"/>
              </a:rPr>
              <a:t>Topic 1- Represents the war. </a:t>
            </a:r>
          </a:p>
          <a:p>
            <a:pPr>
              <a:lnSpc>
                <a:spcPts val="2884"/>
              </a:lnSpc>
            </a:pPr>
            <a:endParaRPr lang="en-US" sz="2090" spc="204">
              <a:solidFill>
                <a:srgbClr val="FFFBFB"/>
              </a:solidFill>
              <a:latin typeface="DM Sans"/>
            </a:endParaRPr>
          </a:p>
          <a:p>
            <a:pPr>
              <a:lnSpc>
                <a:spcPts val="2884"/>
              </a:lnSpc>
            </a:pPr>
            <a:r>
              <a:rPr lang="en-US" sz="2090" spc="204">
                <a:solidFill>
                  <a:srgbClr val="FFFBFB"/>
                </a:solidFill>
                <a:latin typeface="DM Sans"/>
              </a:rPr>
              <a:t>Topic 2- Represents more political and aid semantics.</a:t>
            </a:r>
          </a:p>
          <a:p>
            <a:pPr>
              <a:lnSpc>
                <a:spcPts val="2884"/>
              </a:lnSpc>
            </a:pPr>
            <a:r>
              <a:rPr lang="en-US" sz="2090" spc="204">
                <a:solidFill>
                  <a:srgbClr val="FFFBFB"/>
                </a:solidFill>
                <a:latin typeface="DM Sans"/>
              </a:rPr>
              <a:t> </a:t>
            </a:r>
          </a:p>
          <a:p>
            <a:pPr>
              <a:lnSpc>
                <a:spcPts val="2884"/>
              </a:lnSpc>
            </a:pPr>
            <a:r>
              <a:rPr lang="en-US" sz="2090" spc="204">
                <a:solidFill>
                  <a:srgbClr val="FFFBFB"/>
                </a:solidFill>
                <a:latin typeface="DM Sans"/>
              </a:rPr>
              <a:t>Topic 3-  Represents a hostages view.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he-IL"/>
          </a:p>
        </p:txBody>
      </p:sp>
      <p:sp>
        <p:nvSpPr>
          <p:cNvPr id="3" name="Freeform 3"/>
          <p:cNvSpPr/>
          <p:nvPr/>
        </p:nvSpPr>
        <p:spPr>
          <a:xfrm rot="-10580377">
            <a:off x="8627564" y="-8973400"/>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TextBox 4"/>
          <p:cNvSpPr txBox="1"/>
          <p:nvPr/>
        </p:nvSpPr>
        <p:spPr>
          <a:xfrm>
            <a:off x="1561733" y="5500861"/>
            <a:ext cx="6065708" cy="621808"/>
          </a:xfrm>
          <a:prstGeom prst="rect">
            <a:avLst/>
          </a:prstGeom>
        </p:spPr>
        <p:txBody>
          <a:bodyPr lIns="0" tIns="0" rIns="0" bIns="0" rtlCol="0" anchor="t">
            <a:spAutoFit/>
          </a:bodyPr>
          <a:lstStyle/>
          <a:p>
            <a:pPr marL="0" lvl="0" indent="0">
              <a:lnSpc>
                <a:spcPts val="5102"/>
              </a:lnSpc>
              <a:spcBef>
                <a:spcPct val="0"/>
              </a:spcBef>
            </a:pPr>
            <a:r>
              <a:rPr lang="en-US" sz="3644">
                <a:solidFill>
                  <a:srgbClr val="000000"/>
                </a:solidFill>
                <a:latin typeface="DM Sans Italics"/>
              </a:rPr>
              <a:t>Any Questions?</a:t>
            </a:r>
          </a:p>
        </p:txBody>
      </p:sp>
      <p:sp>
        <p:nvSpPr>
          <p:cNvPr id="5" name="TextBox 5"/>
          <p:cNvSpPr txBox="1"/>
          <p:nvPr/>
        </p:nvSpPr>
        <p:spPr>
          <a:xfrm>
            <a:off x="1561733" y="2105045"/>
            <a:ext cx="8097687" cy="1594138"/>
          </a:xfrm>
          <a:prstGeom prst="rect">
            <a:avLst/>
          </a:prstGeom>
        </p:spPr>
        <p:txBody>
          <a:bodyPr lIns="0" tIns="0" rIns="0" bIns="0" rtlCol="0" anchor="t">
            <a:spAutoFit/>
          </a:bodyPr>
          <a:lstStyle/>
          <a:p>
            <a:pPr marL="0" lvl="0" indent="0">
              <a:lnSpc>
                <a:spcPts val="13015"/>
              </a:lnSpc>
              <a:spcBef>
                <a:spcPct val="0"/>
              </a:spcBef>
            </a:pPr>
            <a:r>
              <a:rPr lang="en-US" sz="9431" spc="924">
                <a:solidFill>
                  <a:srgbClr val="231F20"/>
                </a:solidFill>
                <a:latin typeface="Oswald Bold"/>
              </a:rPr>
              <a:t>THANK YOU</a:t>
            </a:r>
          </a:p>
        </p:txBody>
      </p:sp>
      <p:sp>
        <p:nvSpPr>
          <p:cNvPr id="6" name="Freeform 6"/>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7" name="Freeform 7"/>
          <p:cNvSpPr/>
          <p:nvPr/>
        </p:nvSpPr>
        <p:spPr>
          <a:xfrm>
            <a:off x="14988397" y="-142749"/>
            <a:ext cx="3621601" cy="2003953"/>
          </a:xfrm>
          <a:custGeom>
            <a:avLst/>
            <a:gdLst/>
            <a:ahLst/>
            <a:cxnLst/>
            <a:rect l="l" t="t" r="r" b="b"/>
            <a:pathLst>
              <a:path w="3621601" h="2003953">
                <a:moveTo>
                  <a:pt x="0" y="0"/>
                </a:moveTo>
                <a:lnTo>
                  <a:pt x="3621602" y="0"/>
                </a:lnTo>
                <a:lnTo>
                  <a:pt x="3621602" y="2003952"/>
                </a:lnTo>
                <a:lnTo>
                  <a:pt x="0" y="2003952"/>
                </a:lnTo>
                <a:lnTo>
                  <a:pt x="0" y="0"/>
                </a:lnTo>
                <a:close/>
              </a:path>
            </a:pathLst>
          </a:custGeom>
          <a:blipFill>
            <a:blip r:embed="rId7"/>
            <a:stretch>
              <a:fillRect/>
            </a:stretch>
          </a:blipFill>
        </p:spPr>
        <p:txBody>
          <a:bodyPr/>
          <a:lstStyle/>
          <a:p>
            <a:endParaRPr lang="he-IL"/>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he-IL"/>
          </a:p>
        </p:txBody>
      </p:sp>
      <p:sp>
        <p:nvSpPr>
          <p:cNvPr id="3" name="Freeform 3"/>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grpSp>
        <p:nvGrpSpPr>
          <p:cNvPr id="4" name="Group 4"/>
          <p:cNvGrpSpPr/>
          <p:nvPr/>
        </p:nvGrpSpPr>
        <p:grpSpPr>
          <a:xfrm>
            <a:off x="4980992" y="2916322"/>
            <a:ext cx="1400485" cy="6882966"/>
            <a:chOff x="0" y="0"/>
            <a:chExt cx="368852" cy="1812798"/>
          </a:xfrm>
        </p:grpSpPr>
        <p:sp>
          <p:nvSpPr>
            <p:cNvPr id="5" name="Freeform 5"/>
            <p:cNvSpPr/>
            <p:nvPr/>
          </p:nvSpPr>
          <p:spPr>
            <a:xfrm>
              <a:off x="0" y="0"/>
              <a:ext cx="368852" cy="1812798"/>
            </a:xfrm>
            <a:custGeom>
              <a:avLst/>
              <a:gdLst/>
              <a:ahLst/>
              <a:cxnLst/>
              <a:rect l="l" t="t" r="r" b="b"/>
              <a:pathLst>
                <a:path w="368852" h="1812798">
                  <a:moveTo>
                    <a:pt x="0" y="0"/>
                  </a:moveTo>
                  <a:lnTo>
                    <a:pt x="368852" y="0"/>
                  </a:lnTo>
                  <a:lnTo>
                    <a:pt x="368852" y="1812798"/>
                  </a:lnTo>
                  <a:lnTo>
                    <a:pt x="0" y="1812798"/>
                  </a:lnTo>
                  <a:close/>
                </a:path>
              </a:pathLst>
            </a:custGeom>
            <a:solidFill>
              <a:srgbClr val="CCCCCC"/>
            </a:solidFill>
          </p:spPr>
          <p:txBody>
            <a:bodyPr/>
            <a:lstStyle/>
            <a:p>
              <a:endParaRPr lang="he-IL"/>
            </a:p>
          </p:txBody>
        </p:sp>
        <p:sp>
          <p:nvSpPr>
            <p:cNvPr id="6" name="TextBox 6"/>
            <p:cNvSpPr txBox="1"/>
            <p:nvPr/>
          </p:nvSpPr>
          <p:spPr>
            <a:xfrm>
              <a:off x="0" y="-19050"/>
              <a:ext cx="368852" cy="1831848"/>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spc="978">
                <a:solidFill>
                  <a:srgbClr val="231F20"/>
                </a:solidFill>
                <a:latin typeface="Oswald Bold"/>
              </a:rPr>
              <a:t>CONTENT</a:t>
            </a:r>
          </a:p>
        </p:txBody>
      </p:sp>
      <p:sp>
        <p:nvSpPr>
          <p:cNvPr id="8" name="Freeform 8"/>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9" name="TextBox 9"/>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10" name="TextBox 10"/>
          <p:cNvSpPr txBox="1"/>
          <p:nvPr/>
        </p:nvSpPr>
        <p:spPr>
          <a:xfrm>
            <a:off x="5231353" y="4039433"/>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1" name="TextBox 11"/>
          <p:cNvSpPr txBox="1"/>
          <p:nvPr/>
        </p:nvSpPr>
        <p:spPr>
          <a:xfrm>
            <a:off x="5231353" y="4853682"/>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2" name="TextBox 12"/>
          <p:cNvSpPr txBox="1"/>
          <p:nvPr/>
        </p:nvSpPr>
        <p:spPr>
          <a:xfrm>
            <a:off x="5231353" y="566793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3" name="TextBox 13"/>
          <p:cNvSpPr txBox="1"/>
          <p:nvPr/>
        </p:nvSpPr>
        <p:spPr>
          <a:xfrm>
            <a:off x="5250954" y="6482179"/>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05</a:t>
            </a:r>
          </a:p>
        </p:txBody>
      </p:sp>
      <p:sp>
        <p:nvSpPr>
          <p:cNvPr id="14" name="TextBox 14"/>
          <p:cNvSpPr txBox="1"/>
          <p:nvPr/>
        </p:nvSpPr>
        <p:spPr>
          <a:xfrm>
            <a:off x="5250954" y="7296428"/>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06</a:t>
            </a:r>
          </a:p>
        </p:txBody>
      </p:sp>
      <p:sp>
        <p:nvSpPr>
          <p:cNvPr id="15" name="TextBox 15"/>
          <p:cNvSpPr txBox="1"/>
          <p:nvPr/>
        </p:nvSpPr>
        <p:spPr>
          <a:xfrm>
            <a:off x="5250954" y="8110676"/>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07</a:t>
            </a:r>
          </a:p>
        </p:txBody>
      </p:sp>
      <p:sp>
        <p:nvSpPr>
          <p:cNvPr id="16" name="TextBox 16"/>
          <p:cNvSpPr txBox="1"/>
          <p:nvPr/>
        </p:nvSpPr>
        <p:spPr>
          <a:xfrm>
            <a:off x="6535899" y="3333137"/>
            <a:ext cx="8824072"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NYT PRESPECTIVE ON THE ISRAEL-GAZA WAR</a:t>
            </a:r>
          </a:p>
        </p:txBody>
      </p:sp>
      <p:sp>
        <p:nvSpPr>
          <p:cNvPr id="17" name="TextBox 17"/>
          <p:cNvSpPr txBox="1"/>
          <p:nvPr/>
        </p:nvSpPr>
        <p:spPr>
          <a:xfrm>
            <a:off x="6535899" y="4154325"/>
            <a:ext cx="6076629"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ORIGINAL GOALS </a:t>
            </a:r>
          </a:p>
        </p:txBody>
      </p:sp>
      <p:sp>
        <p:nvSpPr>
          <p:cNvPr id="18" name="TextBox 18"/>
          <p:cNvSpPr txBox="1"/>
          <p:nvPr/>
        </p:nvSpPr>
        <p:spPr>
          <a:xfrm>
            <a:off x="6535899" y="4975512"/>
            <a:ext cx="10484908"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MACHINE LEARNING TECHNIQUES</a:t>
            </a:r>
          </a:p>
        </p:txBody>
      </p:sp>
      <p:sp>
        <p:nvSpPr>
          <p:cNvPr id="19" name="TextBox 19"/>
          <p:cNvSpPr txBox="1"/>
          <p:nvPr/>
        </p:nvSpPr>
        <p:spPr>
          <a:xfrm>
            <a:off x="6535899" y="5796699"/>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THE DATA</a:t>
            </a:r>
          </a:p>
        </p:txBody>
      </p:sp>
      <p:sp>
        <p:nvSpPr>
          <p:cNvPr id="20" name="TextBox 20"/>
          <p:cNvSpPr txBox="1"/>
          <p:nvPr/>
        </p:nvSpPr>
        <p:spPr>
          <a:xfrm>
            <a:off x="6535899" y="6617886"/>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METHODOLOGY</a:t>
            </a:r>
          </a:p>
        </p:txBody>
      </p:sp>
      <p:sp>
        <p:nvSpPr>
          <p:cNvPr id="21" name="TextBox 21"/>
          <p:cNvSpPr txBox="1"/>
          <p:nvPr/>
        </p:nvSpPr>
        <p:spPr>
          <a:xfrm>
            <a:off x="6535899" y="7439074"/>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RESULTS</a:t>
            </a:r>
          </a:p>
        </p:txBody>
      </p:sp>
      <p:sp>
        <p:nvSpPr>
          <p:cNvPr id="22" name="TextBox 22"/>
          <p:cNvSpPr txBox="1"/>
          <p:nvPr/>
        </p:nvSpPr>
        <p:spPr>
          <a:xfrm>
            <a:off x="6535899" y="8260261"/>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COMPARISON</a:t>
            </a:r>
          </a:p>
        </p:txBody>
      </p:sp>
      <p:sp>
        <p:nvSpPr>
          <p:cNvPr id="23" name="TextBox 23"/>
          <p:cNvSpPr txBox="1"/>
          <p:nvPr/>
        </p:nvSpPr>
        <p:spPr>
          <a:xfrm>
            <a:off x="5231353" y="892492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08</a:t>
            </a:r>
          </a:p>
        </p:txBody>
      </p:sp>
      <p:sp>
        <p:nvSpPr>
          <p:cNvPr id="24" name="TextBox 24"/>
          <p:cNvSpPr txBox="1"/>
          <p:nvPr/>
        </p:nvSpPr>
        <p:spPr>
          <a:xfrm>
            <a:off x="6535899" y="9081448"/>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he-IL"/>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he-IL"/>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2142191" y="4828880"/>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he-IL"/>
          </a:p>
        </p:txBody>
      </p:sp>
      <p:sp>
        <p:nvSpPr>
          <p:cNvPr id="7" name="Freeform 7"/>
          <p:cNvSpPr/>
          <p:nvPr/>
        </p:nvSpPr>
        <p:spPr>
          <a:xfrm>
            <a:off x="10758785" y="1049603"/>
            <a:ext cx="6176060" cy="8208697"/>
          </a:xfrm>
          <a:custGeom>
            <a:avLst/>
            <a:gdLst/>
            <a:ahLst/>
            <a:cxnLst/>
            <a:rect l="l" t="t" r="r" b="b"/>
            <a:pathLst>
              <a:path w="6176060" h="8208697">
                <a:moveTo>
                  <a:pt x="0" y="0"/>
                </a:moveTo>
                <a:lnTo>
                  <a:pt x="6176060" y="0"/>
                </a:lnTo>
                <a:lnTo>
                  <a:pt x="6176060" y="8208697"/>
                </a:lnTo>
                <a:lnTo>
                  <a:pt x="0" y="8208697"/>
                </a:lnTo>
                <a:lnTo>
                  <a:pt x="0" y="0"/>
                </a:lnTo>
                <a:close/>
              </a:path>
            </a:pathLst>
          </a:custGeom>
          <a:blipFill>
            <a:blip r:embed="rId4"/>
            <a:stretch>
              <a:fillRect l="-49708" r="-49708"/>
            </a:stretch>
          </a:blipFill>
        </p:spPr>
        <p:txBody>
          <a:bodyPr/>
          <a:lstStyle/>
          <a:p>
            <a:endParaRPr lang="he-IL"/>
          </a:p>
        </p:txBody>
      </p:sp>
      <p:grpSp>
        <p:nvGrpSpPr>
          <p:cNvPr id="8" name="Group 8"/>
          <p:cNvGrpSpPr/>
          <p:nvPr/>
        </p:nvGrpSpPr>
        <p:grpSpPr>
          <a:xfrm>
            <a:off x="2142191" y="3396305"/>
            <a:ext cx="9610044" cy="1948998"/>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he-IL"/>
            </a:p>
          </p:txBody>
        </p:sp>
        <p:sp>
          <p:nvSpPr>
            <p:cNvPr id="10" name="TextBox 10"/>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2142191" y="72100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he-IL"/>
          </a:p>
        </p:txBody>
      </p:sp>
      <p:grpSp>
        <p:nvGrpSpPr>
          <p:cNvPr id="12" name="Group 12"/>
          <p:cNvGrpSpPr/>
          <p:nvPr/>
        </p:nvGrpSpPr>
        <p:grpSpPr>
          <a:xfrm>
            <a:off x="2142191" y="5777447"/>
            <a:ext cx="9610044" cy="1948998"/>
            <a:chOff x="0" y="0"/>
            <a:chExt cx="3682024" cy="746746"/>
          </a:xfrm>
        </p:grpSpPr>
        <p:sp>
          <p:nvSpPr>
            <p:cNvPr id="13" name="Freeform 13"/>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he-IL"/>
            </a:p>
          </p:txBody>
        </p:sp>
        <p:sp>
          <p:nvSpPr>
            <p:cNvPr id="14" name="TextBox 14"/>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5" name="Freeform 15"/>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grpSp>
        <p:nvGrpSpPr>
          <p:cNvPr id="16" name="Group 16"/>
          <p:cNvGrpSpPr/>
          <p:nvPr/>
        </p:nvGrpSpPr>
        <p:grpSpPr>
          <a:xfrm>
            <a:off x="2180289" y="7916945"/>
            <a:ext cx="9610044" cy="1948998"/>
            <a:chOff x="0" y="0"/>
            <a:chExt cx="3682024" cy="746746"/>
          </a:xfrm>
        </p:grpSpPr>
        <p:sp>
          <p:nvSpPr>
            <p:cNvPr id="17" name="Freeform 17"/>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he-IL"/>
            </a:p>
          </p:txBody>
        </p:sp>
        <p:sp>
          <p:nvSpPr>
            <p:cNvPr id="18" name="TextBox 18"/>
            <p:cNvSpPr txBox="1"/>
            <p:nvPr/>
          </p:nvSpPr>
          <p:spPr>
            <a:xfrm>
              <a:off x="0" y="-19050"/>
              <a:ext cx="3682024" cy="765796"/>
            </a:xfrm>
            <a:prstGeom prst="rect">
              <a:avLst/>
            </a:prstGeom>
          </p:spPr>
          <p:txBody>
            <a:bodyPr lIns="50800" tIns="50800" rIns="50800" bIns="50800" rtlCol="0" anchor="ctr"/>
            <a:lstStyle/>
            <a:p>
              <a:pPr algn="ctr">
                <a:lnSpc>
                  <a:spcPts val="2859"/>
                </a:lnSpc>
              </a:pPr>
              <a:endParaRPr/>
            </a:p>
          </p:txBody>
        </p:sp>
      </p:grpSp>
      <p:sp>
        <p:nvSpPr>
          <p:cNvPr id="19" name="Freeform 19"/>
          <p:cNvSpPr/>
          <p:nvPr/>
        </p:nvSpPr>
        <p:spPr>
          <a:xfrm>
            <a:off x="2180289" y="6141393"/>
            <a:ext cx="1475400" cy="1199925"/>
          </a:xfrm>
          <a:custGeom>
            <a:avLst/>
            <a:gdLst/>
            <a:ahLst/>
            <a:cxnLst/>
            <a:rect l="l" t="t" r="r" b="b"/>
            <a:pathLst>
              <a:path w="1475400" h="1199925">
                <a:moveTo>
                  <a:pt x="0" y="0"/>
                </a:moveTo>
                <a:lnTo>
                  <a:pt x="1475400" y="0"/>
                </a:lnTo>
                <a:lnTo>
                  <a:pt x="1475400" y="1199925"/>
                </a:lnTo>
                <a:lnTo>
                  <a:pt x="0" y="11999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he-IL"/>
          </a:p>
        </p:txBody>
      </p:sp>
      <p:sp>
        <p:nvSpPr>
          <p:cNvPr id="20" name="Freeform 20"/>
          <p:cNvSpPr/>
          <p:nvPr/>
        </p:nvSpPr>
        <p:spPr>
          <a:xfrm>
            <a:off x="2180289" y="4032385"/>
            <a:ext cx="1366377" cy="772003"/>
          </a:xfrm>
          <a:custGeom>
            <a:avLst/>
            <a:gdLst/>
            <a:ahLst/>
            <a:cxnLst/>
            <a:rect l="l" t="t" r="r" b="b"/>
            <a:pathLst>
              <a:path w="1366377" h="772003">
                <a:moveTo>
                  <a:pt x="0" y="0"/>
                </a:moveTo>
                <a:lnTo>
                  <a:pt x="1366377" y="0"/>
                </a:lnTo>
                <a:lnTo>
                  <a:pt x="1366377" y="772003"/>
                </a:lnTo>
                <a:lnTo>
                  <a:pt x="0" y="772003"/>
                </a:lnTo>
                <a:lnTo>
                  <a:pt x="0" y="0"/>
                </a:lnTo>
                <a:close/>
              </a:path>
            </a:pathLst>
          </a:custGeom>
          <a:blipFill>
            <a:blip r:embed="rId9"/>
            <a:stretch>
              <a:fillRect/>
            </a:stretch>
          </a:blipFill>
        </p:spPr>
        <p:txBody>
          <a:bodyPr/>
          <a:lstStyle/>
          <a:p>
            <a:endParaRPr lang="he-IL"/>
          </a:p>
        </p:txBody>
      </p:sp>
      <p:sp>
        <p:nvSpPr>
          <p:cNvPr id="21" name="Freeform 21"/>
          <p:cNvSpPr/>
          <p:nvPr/>
        </p:nvSpPr>
        <p:spPr>
          <a:xfrm>
            <a:off x="2142191" y="9348404"/>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he-IL"/>
          </a:p>
        </p:txBody>
      </p:sp>
      <p:sp>
        <p:nvSpPr>
          <p:cNvPr id="22" name="Freeform 22"/>
          <p:cNvSpPr/>
          <p:nvPr/>
        </p:nvSpPr>
        <p:spPr>
          <a:xfrm>
            <a:off x="2361551" y="8195750"/>
            <a:ext cx="1112878" cy="976550"/>
          </a:xfrm>
          <a:custGeom>
            <a:avLst/>
            <a:gdLst/>
            <a:ahLst/>
            <a:cxnLst/>
            <a:rect l="l" t="t" r="r" b="b"/>
            <a:pathLst>
              <a:path w="1112878" h="976550">
                <a:moveTo>
                  <a:pt x="0" y="0"/>
                </a:moveTo>
                <a:lnTo>
                  <a:pt x="1112877" y="0"/>
                </a:lnTo>
                <a:lnTo>
                  <a:pt x="1112877" y="976551"/>
                </a:lnTo>
                <a:lnTo>
                  <a:pt x="0" y="976551"/>
                </a:lnTo>
                <a:lnTo>
                  <a:pt x="0" y="0"/>
                </a:lnTo>
                <a:close/>
              </a:path>
            </a:pathLst>
          </a:custGeom>
          <a:blipFill>
            <a:blip r:embed="rId10"/>
            <a:stretch>
              <a:fillRect/>
            </a:stretch>
          </a:blipFill>
        </p:spPr>
        <p:txBody>
          <a:bodyPr/>
          <a:lstStyle/>
          <a:p>
            <a:endParaRPr lang="he-IL"/>
          </a:p>
        </p:txBody>
      </p:sp>
      <p:sp>
        <p:nvSpPr>
          <p:cNvPr id="23" name="TextBox 23"/>
          <p:cNvSpPr txBox="1"/>
          <p:nvPr/>
        </p:nvSpPr>
        <p:spPr>
          <a:xfrm>
            <a:off x="210198" y="204124"/>
            <a:ext cx="13026501" cy="4150994"/>
          </a:xfrm>
          <a:prstGeom prst="rect">
            <a:avLst/>
          </a:prstGeom>
        </p:spPr>
        <p:txBody>
          <a:bodyPr lIns="0" tIns="0" rIns="0" bIns="0" rtlCol="0" anchor="t">
            <a:spAutoFit/>
          </a:bodyPr>
          <a:lstStyle/>
          <a:p>
            <a:pPr>
              <a:lnSpc>
                <a:spcPts val="11040"/>
              </a:lnSpc>
            </a:pPr>
            <a:r>
              <a:rPr lang="en-US" sz="8000" spc="784">
                <a:solidFill>
                  <a:srgbClr val="231F20"/>
                </a:solidFill>
                <a:latin typeface="Oswald Bold"/>
              </a:rPr>
              <a:t>NYT PRESPECTIVE ON THE ISRAEL-GAZA WAR</a:t>
            </a:r>
          </a:p>
          <a:p>
            <a:pPr>
              <a:lnSpc>
                <a:spcPts val="11040"/>
              </a:lnSpc>
            </a:pPr>
            <a:endParaRPr lang="en-US" sz="8000" spc="784">
              <a:solidFill>
                <a:srgbClr val="231F20"/>
              </a:solidFill>
              <a:latin typeface="Oswald Bold"/>
            </a:endParaRPr>
          </a:p>
        </p:txBody>
      </p:sp>
      <p:sp>
        <p:nvSpPr>
          <p:cNvPr id="24" name="TextBox 24"/>
          <p:cNvSpPr txBox="1"/>
          <p:nvPr/>
        </p:nvSpPr>
        <p:spPr>
          <a:xfrm>
            <a:off x="3908899" y="3624745"/>
            <a:ext cx="7132181" cy="1539659"/>
          </a:xfrm>
          <a:prstGeom prst="rect">
            <a:avLst/>
          </a:prstGeom>
        </p:spPr>
        <p:txBody>
          <a:bodyPr lIns="0" tIns="0" rIns="0" bIns="0" rtlCol="0" anchor="t">
            <a:spAutoFit/>
          </a:bodyPr>
          <a:lstStyle/>
          <a:p>
            <a:pPr marL="0" lvl="0" indent="0" algn="l">
              <a:lnSpc>
                <a:spcPts val="3050"/>
              </a:lnSpc>
              <a:spcBef>
                <a:spcPct val="0"/>
              </a:spcBef>
            </a:pPr>
            <a:r>
              <a:rPr lang="en-US" sz="2210" spc="216">
                <a:solidFill>
                  <a:srgbClr val="231F20"/>
                </a:solidFill>
                <a:latin typeface="DM Sans"/>
              </a:rPr>
              <a:t>During the recent ongoing war between Israel and Hamas, there was an extansive backlash from communities around the world, including the U.S citizens. </a:t>
            </a:r>
          </a:p>
        </p:txBody>
      </p:sp>
      <p:sp>
        <p:nvSpPr>
          <p:cNvPr id="25" name="TextBox 25"/>
          <p:cNvSpPr txBox="1"/>
          <p:nvPr/>
        </p:nvSpPr>
        <p:spPr>
          <a:xfrm>
            <a:off x="3908899" y="6005886"/>
            <a:ext cx="7132181" cy="1154018"/>
          </a:xfrm>
          <a:prstGeom prst="rect">
            <a:avLst/>
          </a:prstGeom>
        </p:spPr>
        <p:txBody>
          <a:bodyPr lIns="0" tIns="0" rIns="0" bIns="0" rtlCol="0" anchor="t">
            <a:spAutoFit/>
          </a:bodyPr>
          <a:lstStyle/>
          <a:p>
            <a:pPr marL="0" lvl="0" indent="0" algn="l">
              <a:lnSpc>
                <a:spcPts val="3050"/>
              </a:lnSpc>
              <a:spcBef>
                <a:spcPct val="0"/>
              </a:spcBef>
            </a:pPr>
            <a:r>
              <a:rPr lang="en-US" sz="2210" spc="216">
                <a:solidFill>
                  <a:srgbClr val="231F20"/>
                </a:solidFill>
                <a:latin typeface="DM Sans"/>
              </a:rPr>
              <a:t>In this project, we examined the American interest in the October war through the NY Times related articles.</a:t>
            </a:r>
          </a:p>
        </p:txBody>
      </p:sp>
      <p:sp>
        <p:nvSpPr>
          <p:cNvPr id="26" name="TextBox 26"/>
          <p:cNvSpPr txBox="1"/>
          <p:nvPr/>
        </p:nvSpPr>
        <p:spPr>
          <a:xfrm>
            <a:off x="3908899" y="8136020"/>
            <a:ext cx="7698227" cy="1076960"/>
          </a:xfrm>
          <a:prstGeom prst="rect">
            <a:avLst/>
          </a:prstGeom>
        </p:spPr>
        <p:txBody>
          <a:bodyPr lIns="0" tIns="0" rIns="0" bIns="0" rtlCol="0" anchor="t">
            <a:spAutoFit/>
          </a:bodyPr>
          <a:lstStyle/>
          <a:p>
            <a:pPr>
              <a:lnSpc>
                <a:spcPts val="2859"/>
              </a:lnSpc>
              <a:spcBef>
                <a:spcPct val="0"/>
              </a:spcBef>
            </a:pPr>
            <a:r>
              <a:rPr lang="en-US" sz="2199">
                <a:solidFill>
                  <a:srgbClr val="231F20"/>
                </a:solidFill>
                <a:latin typeface="Open Sauce"/>
              </a:rPr>
              <a:t> We used machine learning sentiment analysis methods to see whether the writers' opinions are more Pro-Israel or Pro-Hamas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he-IL"/>
          </a:p>
        </p:txBody>
      </p:sp>
      <p:sp>
        <p:nvSpPr>
          <p:cNvPr id="3" name="Freeform 3"/>
          <p:cNvSpPr/>
          <p:nvPr/>
        </p:nvSpPr>
        <p:spPr>
          <a:xfrm>
            <a:off x="5307472" y="6672678"/>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Freeform 4"/>
          <p:cNvSpPr/>
          <p:nvPr/>
        </p:nvSpPr>
        <p:spPr>
          <a:xfrm>
            <a:off x="8024816" y="5501099"/>
            <a:ext cx="2238367" cy="2238367"/>
          </a:xfrm>
          <a:custGeom>
            <a:avLst/>
            <a:gdLst/>
            <a:ahLst/>
            <a:cxnLst/>
            <a:rect l="l" t="t" r="r" b="b"/>
            <a:pathLst>
              <a:path w="2238367" h="2238367">
                <a:moveTo>
                  <a:pt x="0" y="0"/>
                </a:moveTo>
                <a:lnTo>
                  <a:pt x="2238368" y="0"/>
                </a:lnTo>
                <a:lnTo>
                  <a:pt x="2238368"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5" name="Freeform 5"/>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he-IL"/>
          </a:p>
        </p:txBody>
      </p:sp>
      <p:sp>
        <p:nvSpPr>
          <p:cNvPr id="6" name="Freeform 6"/>
          <p:cNvSpPr/>
          <p:nvPr/>
        </p:nvSpPr>
        <p:spPr>
          <a:xfrm>
            <a:off x="11539534"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7" name="Freeform 7"/>
          <p:cNvSpPr/>
          <p:nvPr/>
        </p:nvSpPr>
        <p:spPr>
          <a:xfrm>
            <a:off x="4510099" y="7377531"/>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8" name="Freeform 8"/>
          <p:cNvSpPr/>
          <p:nvPr/>
        </p:nvSpPr>
        <p:spPr>
          <a:xfrm>
            <a:off x="4994936" y="7891202"/>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he-IL"/>
          </a:p>
        </p:txBody>
      </p:sp>
      <p:sp>
        <p:nvSpPr>
          <p:cNvPr id="9" name="Freeform 9"/>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he-IL"/>
          </a:p>
        </p:txBody>
      </p:sp>
      <p:sp>
        <p:nvSpPr>
          <p:cNvPr id="10" name="TextBox 10"/>
          <p:cNvSpPr txBox="1"/>
          <p:nvPr/>
        </p:nvSpPr>
        <p:spPr>
          <a:xfrm>
            <a:off x="2887170" y="1277407"/>
            <a:ext cx="11552977" cy="1166783"/>
          </a:xfrm>
          <a:prstGeom prst="rect">
            <a:avLst/>
          </a:prstGeom>
        </p:spPr>
        <p:txBody>
          <a:bodyPr lIns="0" tIns="0" rIns="0" bIns="0" rtlCol="0" anchor="t">
            <a:spAutoFit/>
          </a:bodyPr>
          <a:lstStyle/>
          <a:p>
            <a:pPr algn="ctr">
              <a:lnSpc>
                <a:spcPts val="9587"/>
              </a:lnSpc>
            </a:pPr>
            <a:r>
              <a:rPr lang="en-US" sz="6947" spc="368">
                <a:solidFill>
                  <a:srgbClr val="231F20"/>
                </a:solidFill>
                <a:latin typeface="Oswald Bold"/>
              </a:rPr>
              <a:t>GOALS </a:t>
            </a:r>
          </a:p>
        </p:txBody>
      </p:sp>
      <p:grpSp>
        <p:nvGrpSpPr>
          <p:cNvPr id="11" name="Group 11"/>
          <p:cNvGrpSpPr/>
          <p:nvPr/>
        </p:nvGrpSpPr>
        <p:grpSpPr>
          <a:xfrm>
            <a:off x="12514249" y="3524066"/>
            <a:ext cx="4982313" cy="1485084"/>
            <a:chOff x="0" y="0"/>
            <a:chExt cx="1312214" cy="391133"/>
          </a:xfrm>
        </p:grpSpPr>
        <p:sp>
          <p:nvSpPr>
            <p:cNvPr id="12" name="Freeform 12"/>
            <p:cNvSpPr/>
            <p:nvPr/>
          </p:nvSpPr>
          <p:spPr>
            <a:xfrm>
              <a:off x="0" y="0"/>
              <a:ext cx="1312214" cy="391133"/>
            </a:xfrm>
            <a:custGeom>
              <a:avLst/>
              <a:gdLst/>
              <a:ahLst/>
              <a:cxnLst/>
              <a:rect l="l" t="t" r="r" b="b"/>
              <a:pathLst>
                <a:path w="1312214" h="391133">
                  <a:moveTo>
                    <a:pt x="0" y="0"/>
                  </a:moveTo>
                  <a:lnTo>
                    <a:pt x="1312214" y="0"/>
                  </a:lnTo>
                  <a:lnTo>
                    <a:pt x="1312214" y="391133"/>
                  </a:lnTo>
                  <a:lnTo>
                    <a:pt x="0" y="391133"/>
                  </a:lnTo>
                  <a:close/>
                </a:path>
              </a:pathLst>
            </a:custGeom>
            <a:solidFill>
              <a:srgbClr val="1A1A1A"/>
            </a:solidFill>
          </p:spPr>
          <p:txBody>
            <a:bodyPr/>
            <a:lstStyle/>
            <a:p>
              <a:endParaRPr lang="he-IL"/>
            </a:p>
          </p:txBody>
        </p:sp>
        <p:sp>
          <p:nvSpPr>
            <p:cNvPr id="13" name="TextBox 13"/>
            <p:cNvSpPr txBox="1"/>
            <p:nvPr/>
          </p:nvSpPr>
          <p:spPr>
            <a:xfrm>
              <a:off x="0" y="-47625"/>
              <a:ext cx="1312214" cy="438758"/>
            </a:xfrm>
            <a:prstGeom prst="rect">
              <a:avLst/>
            </a:prstGeom>
          </p:spPr>
          <p:txBody>
            <a:bodyPr lIns="50800" tIns="50800" rIns="50800" bIns="50800" rtlCol="0" anchor="ctr"/>
            <a:lstStyle/>
            <a:p>
              <a:pPr marL="0" lvl="0" indent="0" algn="ctr">
                <a:lnSpc>
                  <a:spcPts val="3449"/>
                </a:lnSpc>
                <a:spcBef>
                  <a:spcPct val="0"/>
                </a:spcBef>
              </a:pPr>
              <a:r>
                <a:rPr lang="en-US" sz="2499" spc="24">
                  <a:solidFill>
                    <a:srgbClr val="FFFFFF"/>
                  </a:solidFill>
                  <a:latin typeface="DM Sans Bold"/>
                </a:rPr>
                <a:t>Topic analysis of the Articles along the war</a:t>
              </a:r>
            </a:p>
          </p:txBody>
        </p:sp>
      </p:grpSp>
      <p:sp>
        <p:nvSpPr>
          <p:cNvPr id="14" name="Freeform 14"/>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he-IL"/>
          </a:p>
        </p:txBody>
      </p:sp>
      <p:sp>
        <p:nvSpPr>
          <p:cNvPr id="15" name="Freeform 15"/>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he-IL"/>
          </a:p>
        </p:txBody>
      </p:sp>
      <p:grpSp>
        <p:nvGrpSpPr>
          <p:cNvPr id="16" name="Group 16"/>
          <p:cNvGrpSpPr/>
          <p:nvPr/>
        </p:nvGrpSpPr>
        <p:grpSpPr>
          <a:xfrm>
            <a:off x="6763999" y="3532603"/>
            <a:ext cx="4615533" cy="1468011"/>
            <a:chOff x="0" y="0"/>
            <a:chExt cx="1215614" cy="386637"/>
          </a:xfrm>
        </p:grpSpPr>
        <p:sp>
          <p:nvSpPr>
            <p:cNvPr id="17" name="Freeform 17"/>
            <p:cNvSpPr/>
            <p:nvPr/>
          </p:nvSpPr>
          <p:spPr>
            <a:xfrm>
              <a:off x="0" y="0"/>
              <a:ext cx="1215614" cy="386637"/>
            </a:xfrm>
            <a:custGeom>
              <a:avLst/>
              <a:gdLst/>
              <a:ahLst/>
              <a:cxnLst/>
              <a:rect l="l" t="t" r="r" b="b"/>
              <a:pathLst>
                <a:path w="1215614" h="386637">
                  <a:moveTo>
                    <a:pt x="0" y="0"/>
                  </a:moveTo>
                  <a:lnTo>
                    <a:pt x="1215614" y="0"/>
                  </a:lnTo>
                  <a:lnTo>
                    <a:pt x="1215614" y="386637"/>
                  </a:lnTo>
                  <a:lnTo>
                    <a:pt x="0" y="386637"/>
                  </a:lnTo>
                  <a:close/>
                </a:path>
              </a:pathLst>
            </a:custGeom>
            <a:solidFill>
              <a:srgbClr val="1A1A1A"/>
            </a:solidFill>
          </p:spPr>
          <p:txBody>
            <a:bodyPr/>
            <a:lstStyle/>
            <a:p>
              <a:endParaRPr lang="he-IL"/>
            </a:p>
          </p:txBody>
        </p:sp>
        <p:sp>
          <p:nvSpPr>
            <p:cNvPr id="18" name="TextBox 18"/>
            <p:cNvSpPr txBox="1"/>
            <p:nvPr/>
          </p:nvSpPr>
          <p:spPr>
            <a:xfrm>
              <a:off x="0" y="-47625"/>
              <a:ext cx="1215614" cy="434262"/>
            </a:xfrm>
            <a:prstGeom prst="rect">
              <a:avLst/>
            </a:prstGeom>
          </p:spPr>
          <p:txBody>
            <a:bodyPr lIns="50800" tIns="50800" rIns="50800" bIns="50800" rtlCol="0" anchor="ctr"/>
            <a:lstStyle/>
            <a:p>
              <a:pPr marL="0" lvl="0" indent="0" algn="ctr">
                <a:lnSpc>
                  <a:spcPts val="3449"/>
                </a:lnSpc>
                <a:spcBef>
                  <a:spcPct val="0"/>
                </a:spcBef>
              </a:pPr>
              <a:r>
                <a:rPr lang="en-US" sz="2499" spc="24">
                  <a:solidFill>
                    <a:srgbClr val="FFFFFF"/>
                  </a:solidFill>
                  <a:latin typeface="DM Sans Bold"/>
                </a:rPr>
                <a:t>Quantifying the inclination of the NYT writers opinions </a:t>
              </a:r>
            </a:p>
          </p:txBody>
        </p:sp>
      </p:grpSp>
      <p:grpSp>
        <p:nvGrpSpPr>
          <p:cNvPr id="19" name="Group 19"/>
          <p:cNvGrpSpPr/>
          <p:nvPr/>
        </p:nvGrpSpPr>
        <p:grpSpPr>
          <a:xfrm>
            <a:off x="785510" y="3524066"/>
            <a:ext cx="4843773" cy="1485084"/>
            <a:chOff x="0" y="0"/>
            <a:chExt cx="1275726" cy="391133"/>
          </a:xfrm>
        </p:grpSpPr>
        <p:sp>
          <p:nvSpPr>
            <p:cNvPr id="20" name="Freeform 20"/>
            <p:cNvSpPr/>
            <p:nvPr/>
          </p:nvSpPr>
          <p:spPr>
            <a:xfrm>
              <a:off x="0" y="0"/>
              <a:ext cx="1275726" cy="391133"/>
            </a:xfrm>
            <a:custGeom>
              <a:avLst/>
              <a:gdLst/>
              <a:ahLst/>
              <a:cxnLst/>
              <a:rect l="l" t="t" r="r" b="b"/>
              <a:pathLst>
                <a:path w="1275726" h="391133">
                  <a:moveTo>
                    <a:pt x="0" y="0"/>
                  </a:moveTo>
                  <a:lnTo>
                    <a:pt x="1275726" y="0"/>
                  </a:lnTo>
                  <a:lnTo>
                    <a:pt x="1275726" y="391133"/>
                  </a:lnTo>
                  <a:lnTo>
                    <a:pt x="0" y="391133"/>
                  </a:lnTo>
                  <a:close/>
                </a:path>
              </a:pathLst>
            </a:custGeom>
            <a:solidFill>
              <a:srgbClr val="1A1A1A"/>
            </a:solidFill>
          </p:spPr>
          <p:txBody>
            <a:bodyPr/>
            <a:lstStyle/>
            <a:p>
              <a:endParaRPr lang="he-IL"/>
            </a:p>
          </p:txBody>
        </p:sp>
        <p:sp>
          <p:nvSpPr>
            <p:cNvPr id="21" name="TextBox 21"/>
            <p:cNvSpPr txBox="1"/>
            <p:nvPr/>
          </p:nvSpPr>
          <p:spPr>
            <a:xfrm>
              <a:off x="0" y="-47625"/>
              <a:ext cx="1275726" cy="438758"/>
            </a:xfrm>
            <a:prstGeom prst="rect">
              <a:avLst/>
            </a:prstGeom>
          </p:spPr>
          <p:txBody>
            <a:bodyPr lIns="50800" tIns="50800" rIns="50800" bIns="50800" rtlCol="0" anchor="ctr"/>
            <a:lstStyle/>
            <a:p>
              <a:pPr marL="0" lvl="0" indent="0" algn="ctr">
                <a:lnSpc>
                  <a:spcPts val="3449"/>
                </a:lnSpc>
                <a:spcBef>
                  <a:spcPct val="0"/>
                </a:spcBef>
              </a:pPr>
              <a:r>
                <a:rPr lang="en-US" sz="2499" spc="24">
                  <a:solidFill>
                    <a:srgbClr val="FFFFFF"/>
                  </a:solidFill>
                  <a:latin typeface="DM Sans Bold"/>
                </a:rPr>
                <a:t>Examine the New York Times tendency regarding Israel</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he-IL"/>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he-IL"/>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grpSp>
        <p:nvGrpSpPr>
          <p:cNvPr id="8" name="Group 8"/>
          <p:cNvGrpSpPr/>
          <p:nvPr/>
        </p:nvGrpSpPr>
        <p:grpSpPr>
          <a:xfrm>
            <a:off x="8094731" y="3207075"/>
            <a:ext cx="9034431" cy="3536838"/>
            <a:chOff x="0" y="0"/>
            <a:chExt cx="1744696" cy="683021"/>
          </a:xfrm>
        </p:grpSpPr>
        <p:sp>
          <p:nvSpPr>
            <p:cNvPr id="9" name="Freeform 9"/>
            <p:cNvSpPr/>
            <p:nvPr/>
          </p:nvSpPr>
          <p:spPr>
            <a:xfrm>
              <a:off x="0" y="0"/>
              <a:ext cx="1744696" cy="683021"/>
            </a:xfrm>
            <a:custGeom>
              <a:avLst/>
              <a:gdLst/>
              <a:ahLst/>
              <a:cxnLst/>
              <a:rect l="l" t="t" r="r" b="b"/>
              <a:pathLst>
                <a:path w="1744696" h="683021">
                  <a:moveTo>
                    <a:pt x="0" y="0"/>
                  </a:moveTo>
                  <a:lnTo>
                    <a:pt x="1744696" y="0"/>
                  </a:lnTo>
                  <a:lnTo>
                    <a:pt x="1744696" y="683021"/>
                  </a:lnTo>
                  <a:lnTo>
                    <a:pt x="0" y="683021"/>
                  </a:lnTo>
                  <a:close/>
                </a:path>
              </a:pathLst>
            </a:custGeom>
            <a:solidFill>
              <a:srgbClr val="000000">
                <a:alpha val="0"/>
              </a:srgbClr>
            </a:solidFill>
            <a:ln w="38100" cap="sq">
              <a:solidFill>
                <a:srgbClr val="000000"/>
              </a:solidFill>
              <a:prstDash val="solid"/>
              <a:miter/>
            </a:ln>
          </p:spPr>
          <p:txBody>
            <a:bodyPr/>
            <a:lstStyle/>
            <a:p>
              <a:endParaRPr lang="he-IL"/>
            </a:p>
          </p:txBody>
        </p:sp>
        <p:sp>
          <p:nvSpPr>
            <p:cNvPr id="10" name="TextBox 10"/>
            <p:cNvSpPr txBox="1"/>
            <p:nvPr/>
          </p:nvSpPr>
          <p:spPr>
            <a:xfrm>
              <a:off x="0" y="-19050"/>
              <a:ext cx="1744696" cy="702071"/>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503597" y="6864888"/>
            <a:ext cx="9034431" cy="3197892"/>
            <a:chOff x="0" y="0"/>
            <a:chExt cx="1744696" cy="617565"/>
          </a:xfrm>
        </p:grpSpPr>
        <p:sp>
          <p:nvSpPr>
            <p:cNvPr id="12" name="Freeform 12"/>
            <p:cNvSpPr/>
            <p:nvPr/>
          </p:nvSpPr>
          <p:spPr>
            <a:xfrm>
              <a:off x="0" y="0"/>
              <a:ext cx="1744696" cy="617565"/>
            </a:xfrm>
            <a:custGeom>
              <a:avLst/>
              <a:gdLst/>
              <a:ahLst/>
              <a:cxnLst/>
              <a:rect l="l" t="t" r="r" b="b"/>
              <a:pathLst>
                <a:path w="1744696" h="617565">
                  <a:moveTo>
                    <a:pt x="0" y="0"/>
                  </a:moveTo>
                  <a:lnTo>
                    <a:pt x="1744696" y="0"/>
                  </a:lnTo>
                  <a:lnTo>
                    <a:pt x="1744696" y="617565"/>
                  </a:lnTo>
                  <a:lnTo>
                    <a:pt x="0" y="617565"/>
                  </a:lnTo>
                  <a:close/>
                </a:path>
              </a:pathLst>
            </a:custGeom>
            <a:solidFill>
              <a:srgbClr val="000000">
                <a:alpha val="0"/>
              </a:srgbClr>
            </a:solidFill>
            <a:ln w="38100" cap="sq">
              <a:solidFill>
                <a:srgbClr val="000000"/>
              </a:solidFill>
              <a:prstDash val="solid"/>
              <a:miter/>
            </a:ln>
          </p:spPr>
          <p:txBody>
            <a:bodyPr/>
            <a:lstStyle/>
            <a:p>
              <a:endParaRPr lang="he-IL"/>
            </a:p>
          </p:txBody>
        </p:sp>
        <p:sp>
          <p:nvSpPr>
            <p:cNvPr id="13" name="TextBox 13"/>
            <p:cNvSpPr txBox="1"/>
            <p:nvPr/>
          </p:nvSpPr>
          <p:spPr>
            <a:xfrm>
              <a:off x="0" y="-19050"/>
              <a:ext cx="1744696" cy="636615"/>
            </a:xfrm>
            <a:prstGeom prst="rect">
              <a:avLst/>
            </a:prstGeom>
          </p:spPr>
          <p:txBody>
            <a:bodyPr lIns="50800" tIns="50800" rIns="50800" bIns="50800" rtlCol="0" anchor="ctr"/>
            <a:lstStyle/>
            <a:p>
              <a:pPr algn="ctr">
                <a:lnSpc>
                  <a:spcPts val="2859"/>
                </a:lnSpc>
              </a:pPr>
              <a:endParaRPr/>
            </a:p>
          </p:txBody>
        </p:sp>
      </p:grpSp>
      <p:sp>
        <p:nvSpPr>
          <p:cNvPr id="14" name="Freeform 14"/>
          <p:cNvSpPr/>
          <p:nvPr/>
        </p:nvSpPr>
        <p:spPr>
          <a:xfrm>
            <a:off x="1426009" y="3303259"/>
            <a:ext cx="5945724" cy="3344470"/>
          </a:xfrm>
          <a:custGeom>
            <a:avLst/>
            <a:gdLst/>
            <a:ahLst/>
            <a:cxnLst/>
            <a:rect l="l" t="t" r="r" b="b"/>
            <a:pathLst>
              <a:path w="5945724" h="3344470">
                <a:moveTo>
                  <a:pt x="0" y="0"/>
                </a:moveTo>
                <a:lnTo>
                  <a:pt x="5945725" y="0"/>
                </a:lnTo>
                <a:lnTo>
                  <a:pt x="5945725" y="3344470"/>
                </a:lnTo>
                <a:lnTo>
                  <a:pt x="0" y="3344470"/>
                </a:lnTo>
                <a:lnTo>
                  <a:pt x="0" y="0"/>
                </a:lnTo>
                <a:close/>
              </a:path>
            </a:pathLst>
          </a:custGeom>
          <a:blipFill>
            <a:blip r:embed="rId5"/>
            <a:stretch>
              <a:fillRect/>
            </a:stretch>
          </a:blipFill>
        </p:spPr>
        <p:txBody>
          <a:bodyPr/>
          <a:lstStyle/>
          <a:p>
            <a:endParaRPr lang="he-IL"/>
          </a:p>
        </p:txBody>
      </p:sp>
      <p:sp>
        <p:nvSpPr>
          <p:cNvPr id="15" name="Freeform 15"/>
          <p:cNvSpPr/>
          <p:nvPr/>
        </p:nvSpPr>
        <p:spPr>
          <a:xfrm>
            <a:off x="10712672" y="6867738"/>
            <a:ext cx="6129425" cy="3454767"/>
          </a:xfrm>
          <a:custGeom>
            <a:avLst/>
            <a:gdLst/>
            <a:ahLst/>
            <a:cxnLst/>
            <a:rect l="l" t="t" r="r" b="b"/>
            <a:pathLst>
              <a:path w="6129425" h="3454767">
                <a:moveTo>
                  <a:pt x="0" y="0"/>
                </a:moveTo>
                <a:lnTo>
                  <a:pt x="6129425" y="0"/>
                </a:lnTo>
                <a:lnTo>
                  <a:pt x="6129425" y="3454767"/>
                </a:lnTo>
                <a:lnTo>
                  <a:pt x="0" y="3454767"/>
                </a:lnTo>
                <a:lnTo>
                  <a:pt x="0" y="0"/>
                </a:lnTo>
                <a:close/>
              </a:path>
            </a:pathLst>
          </a:custGeom>
          <a:blipFill>
            <a:blip r:embed="rId6">
              <a:alphaModFix amt="95000"/>
            </a:blip>
            <a:stretch>
              <a:fillRect/>
            </a:stretch>
          </a:blipFill>
        </p:spPr>
        <p:txBody>
          <a:bodyPr/>
          <a:lstStyle/>
          <a:p>
            <a:endParaRPr lang="he-IL"/>
          </a:p>
        </p:txBody>
      </p:sp>
      <p:sp>
        <p:nvSpPr>
          <p:cNvPr id="16" name="TextBox 16"/>
          <p:cNvSpPr txBox="1"/>
          <p:nvPr/>
        </p:nvSpPr>
        <p:spPr>
          <a:xfrm>
            <a:off x="1581040" y="1368289"/>
            <a:ext cx="15125920" cy="1173480"/>
          </a:xfrm>
          <a:prstGeom prst="rect">
            <a:avLst/>
          </a:prstGeom>
        </p:spPr>
        <p:txBody>
          <a:bodyPr lIns="0" tIns="0" rIns="0" bIns="0" rtlCol="0" anchor="t">
            <a:spAutoFit/>
          </a:bodyPr>
          <a:lstStyle/>
          <a:p>
            <a:pPr algn="ctr">
              <a:lnSpc>
                <a:spcPts val="9659"/>
              </a:lnSpc>
            </a:pPr>
            <a:r>
              <a:rPr lang="en-US" sz="6999" spc="685">
                <a:solidFill>
                  <a:srgbClr val="FFFFFF"/>
                </a:solidFill>
                <a:latin typeface="Oswald Bold"/>
              </a:rPr>
              <a:t>MACHINE LEARNING TECHNIQUES</a:t>
            </a:r>
          </a:p>
        </p:txBody>
      </p:sp>
      <p:sp>
        <p:nvSpPr>
          <p:cNvPr id="17" name="TextBox 17"/>
          <p:cNvSpPr txBox="1"/>
          <p:nvPr/>
        </p:nvSpPr>
        <p:spPr>
          <a:xfrm>
            <a:off x="8094731" y="3423232"/>
            <a:ext cx="8900334" cy="3066424"/>
          </a:xfrm>
          <a:prstGeom prst="rect">
            <a:avLst/>
          </a:prstGeom>
        </p:spPr>
        <p:txBody>
          <a:bodyPr lIns="0" tIns="0" rIns="0" bIns="0" rtlCol="0" anchor="t">
            <a:spAutoFit/>
          </a:bodyPr>
          <a:lstStyle/>
          <a:p>
            <a:pPr marL="427768" lvl="1" indent="-213884">
              <a:lnSpc>
                <a:spcPts val="2734"/>
              </a:lnSpc>
              <a:buFont typeface="Arial"/>
              <a:buChar char="•"/>
            </a:pPr>
            <a:r>
              <a:rPr lang="en-US" sz="1981" spc="194">
                <a:solidFill>
                  <a:srgbClr val="231F20"/>
                </a:solidFill>
                <a:latin typeface="DM Sans"/>
              </a:rPr>
              <a:t>NLTK- provides the tools to build custom sentiment analysis systems. NLTK is used for preprocessing text data and feature extraction before applying machine learning algorithms for sentiment analysis.</a:t>
            </a:r>
          </a:p>
          <a:p>
            <a:pPr>
              <a:lnSpc>
                <a:spcPts val="2734"/>
              </a:lnSpc>
            </a:pPr>
            <a:endParaRPr lang="en-US" sz="1981" spc="194">
              <a:solidFill>
                <a:srgbClr val="231F20"/>
              </a:solidFill>
              <a:latin typeface="DM Sans"/>
            </a:endParaRPr>
          </a:p>
          <a:p>
            <a:pPr marL="427768" lvl="1" indent="-213884">
              <a:lnSpc>
                <a:spcPts val="2734"/>
              </a:lnSpc>
              <a:buFont typeface="Arial"/>
              <a:buChar char="•"/>
            </a:pPr>
            <a:r>
              <a:rPr lang="en-US" sz="1981" spc="194">
                <a:solidFill>
                  <a:srgbClr val="231F20"/>
                </a:solidFill>
                <a:latin typeface="DM Sans"/>
              </a:rPr>
              <a:t>WordCloud-Wourdcloud shows the most frequent words bigger and bolder. The bigger the word the more common it is in the text. Great for visualizing keywords in reviews, social media, or any text data</a:t>
            </a:r>
          </a:p>
        </p:txBody>
      </p:sp>
      <p:sp>
        <p:nvSpPr>
          <p:cNvPr id="18" name="TextBox 18"/>
          <p:cNvSpPr txBox="1"/>
          <p:nvPr/>
        </p:nvSpPr>
        <p:spPr>
          <a:xfrm>
            <a:off x="748390" y="6905806"/>
            <a:ext cx="8544846" cy="3077956"/>
          </a:xfrm>
          <a:prstGeom prst="rect">
            <a:avLst/>
          </a:prstGeom>
        </p:spPr>
        <p:txBody>
          <a:bodyPr lIns="0" tIns="0" rIns="0" bIns="0" rtlCol="0" anchor="t">
            <a:spAutoFit/>
          </a:bodyPr>
          <a:lstStyle/>
          <a:p>
            <a:pPr marL="429397" lvl="1" indent="-214699">
              <a:lnSpc>
                <a:spcPts val="2744"/>
              </a:lnSpc>
              <a:buFont typeface="Arial"/>
              <a:buChar char="•"/>
            </a:pPr>
            <a:r>
              <a:rPr lang="en-US" sz="1988" spc="194">
                <a:solidFill>
                  <a:srgbClr val="231F20"/>
                </a:solidFill>
                <a:latin typeface="DM Sans"/>
              </a:rPr>
              <a:t>Polarity Scores as Sentiment Analysis- Polarity score refers to the process of quantifying the sentiment or emotional tone expressed in a text.  VADER is used as our Polarity score model.</a:t>
            </a:r>
          </a:p>
          <a:p>
            <a:pPr>
              <a:lnSpc>
                <a:spcPts val="2744"/>
              </a:lnSpc>
            </a:pPr>
            <a:endParaRPr lang="en-US" sz="1988" spc="194">
              <a:solidFill>
                <a:srgbClr val="231F20"/>
              </a:solidFill>
              <a:latin typeface="DM Sans"/>
            </a:endParaRPr>
          </a:p>
          <a:p>
            <a:pPr marL="429397" lvl="1" indent="-214699">
              <a:lnSpc>
                <a:spcPts val="2744"/>
              </a:lnSpc>
              <a:buFont typeface="Arial"/>
              <a:buChar char="•"/>
            </a:pPr>
            <a:r>
              <a:rPr lang="en-US" sz="1988" spc="194">
                <a:solidFill>
                  <a:srgbClr val="231F20"/>
                </a:solidFill>
                <a:latin typeface="DM Sans"/>
              </a:rPr>
              <a:t>Topic Analysis- technique used to identify abstract topics within a collection of text. The goal of topic analysis is to automatically discover the themes without any prior knowledge of the text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3" name="TextBox 3"/>
          <p:cNvSpPr txBox="1"/>
          <p:nvPr/>
        </p:nvSpPr>
        <p:spPr>
          <a:xfrm>
            <a:off x="2720102" y="2466572"/>
            <a:ext cx="12057353" cy="3464642"/>
          </a:xfrm>
          <a:prstGeom prst="rect">
            <a:avLst/>
          </a:prstGeom>
        </p:spPr>
        <p:txBody>
          <a:bodyPr lIns="0" tIns="0" rIns="0" bIns="0" rtlCol="0" anchor="t">
            <a:spAutoFit/>
          </a:bodyPr>
          <a:lstStyle/>
          <a:p>
            <a:pPr>
              <a:lnSpc>
                <a:spcPts val="13948"/>
              </a:lnSpc>
            </a:pPr>
            <a:r>
              <a:rPr lang="en-US" sz="10107" spc="990">
                <a:solidFill>
                  <a:srgbClr val="FFFFFF"/>
                </a:solidFill>
                <a:latin typeface="Oswald Bold"/>
              </a:rPr>
              <a:t>THE DATA</a:t>
            </a:r>
          </a:p>
          <a:p>
            <a:pPr>
              <a:lnSpc>
                <a:spcPts val="13948"/>
              </a:lnSpc>
            </a:pPr>
            <a:endParaRPr lang="en-US" sz="10107" spc="990">
              <a:solidFill>
                <a:srgbClr val="FFFFFF"/>
              </a:solidFill>
              <a:latin typeface="Oswald Bold"/>
            </a:endParaRP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he-IL"/>
          </a:p>
        </p:txBody>
      </p:sp>
      <p:sp>
        <p:nvSpPr>
          <p:cNvPr id="5" name="Freeform 5"/>
          <p:cNvSpPr/>
          <p:nvPr/>
        </p:nvSpPr>
        <p:spPr>
          <a:xfrm>
            <a:off x="11125200" y="4502558"/>
            <a:ext cx="6842437" cy="5525062"/>
          </a:xfrm>
          <a:custGeom>
            <a:avLst/>
            <a:gdLst/>
            <a:ahLst/>
            <a:cxnLst/>
            <a:rect l="l" t="t" r="r" b="b"/>
            <a:pathLst>
              <a:path w="6842437" h="5525062">
                <a:moveTo>
                  <a:pt x="0" y="0"/>
                </a:moveTo>
                <a:lnTo>
                  <a:pt x="6842438" y="0"/>
                </a:lnTo>
                <a:lnTo>
                  <a:pt x="6842438" y="5525062"/>
                </a:lnTo>
                <a:lnTo>
                  <a:pt x="0" y="5525062"/>
                </a:lnTo>
                <a:lnTo>
                  <a:pt x="0" y="0"/>
                </a:lnTo>
                <a:close/>
              </a:path>
            </a:pathLst>
          </a:custGeom>
          <a:blipFill>
            <a:blip r:embed="rId4"/>
            <a:stretch>
              <a:fillRect l="-80" r="-1071"/>
            </a:stretch>
          </a:blipFill>
        </p:spPr>
        <p:txBody>
          <a:bodyPr/>
          <a:lstStyle/>
          <a:p>
            <a:endParaRPr lang="he-IL"/>
          </a:p>
        </p:txBody>
      </p:sp>
      <p:sp>
        <p:nvSpPr>
          <p:cNvPr id="6" name="TextBox 6"/>
          <p:cNvSpPr txBox="1"/>
          <p:nvPr/>
        </p:nvSpPr>
        <p:spPr>
          <a:xfrm>
            <a:off x="2720102" y="4236993"/>
            <a:ext cx="7968479" cy="2510862"/>
          </a:xfrm>
          <a:prstGeom prst="rect">
            <a:avLst/>
          </a:prstGeom>
        </p:spPr>
        <p:txBody>
          <a:bodyPr lIns="0" tIns="0" rIns="0" bIns="0" rtlCol="0" anchor="t">
            <a:spAutoFit/>
          </a:bodyPr>
          <a:lstStyle/>
          <a:p>
            <a:pPr>
              <a:lnSpc>
                <a:spcPts val="3999"/>
              </a:lnSpc>
            </a:pPr>
            <a:r>
              <a:rPr lang="en-US" sz="2898" spc="284">
                <a:solidFill>
                  <a:srgbClr val="F5FFF5"/>
                </a:solidFill>
                <a:latin typeface="DM Sans"/>
              </a:rPr>
              <a:t>The data contains a list of article headers from September 7, 2023 until January 7th of 2024, along with their date of publish.</a:t>
            </a:r>
          </a:p>
          <a:p>
            <a:pPr algn="l">
              <a:lnSpc>
                <a:spcPts val="3999"/>
              </a:lnSpc>
            </a:pPr>
            <a:endParaRPr lang="en-US" sz="2898" spc="284">
              <a:solidFill>
                <a:srgbClr val="F5FFF5"/>
              </a:solidFill>
              <a:latin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he-IL"/>
          </a:p>
        </p:txBody>
      </p:sp>
      <p:sp>
        <p:nvSpPr>
          <p:cNvPr id="3" name="Freeform 3"/>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grpSp>
        <p:nvGrpSpPr>
          <p:cNvPr id="4" name="Group 4"/>
          <p:cNvGrpSpPr/>
          <p:nvPr/>
        </p:nvGrpSpPr>
        <p:grpSpPr>
          <a:xfrm>
            <a:off x="110496" y="1989054"/>
            <a:ext cx="2076786" cy="599939"/>
            <a:chOff x="0" y="0"/>
            <a:chExt cx="1075555" cy="310705"/>
          </a:xfrm>
        </p:grpSpPr>
        <p:sp>
          <p:nvSpPr>
            <p:cNvPr id="5" name="Freeform 5"/>
            <p:cNvSpPr/>
            <p:nvPr/>
          </p:nvSpPr>
          <p:spPr>
            <a:xfrm>
              <a:off x="0" y="0"/>
              <a:ext cx="1075555" cy="310705"/>
            </a:xfrm>
            <a:custGeom>
              <a:avLst/>
              <a:gdLst/>
              <a:ahLst/>
              <a:cxnLst/>
              <a:rect l="l" t="t" r="r" b="b"/>
              <a:pathLst>
                <a:path w="1075555" h="310705">
                  <a:moveTo>
                    <a:pt x="115563" y="0"/>
                  </a:moveTo>
                  <a:lnTo>
                    <a:pt x="959992" y="0"/>
                  </a:lnTo>
                  <a:cubicBezTo>
                    <a:pt x="1023816" y="0"/>
                    <a:pt x="1075555" y="51739"/>
                    <a:pt x="1075555" y="115563"/>
                  </a:cubicBezTo>
                  <a:lnTo>
                    <a:pt x="1075555" y="195142"/>
                  </a:lnTo>
                  <a:cubicBezTo>
                    <a:pt x="1075555" y="225791"/>
                    <a:pt x="1063380" y="255185"/>
                    <a:pt x="1041708" y="276857"/>
                  </a:cubicBezTo>
                  <a:cubicBezTo>
                    <a:pt x="1020035" y="298529"/>
                    <a:pt x="990641" y="310705"/>
                    <a:pt x="959992" y="310705"/>
                  </a:cubicBezTo>
                  <a:lnTo>
                    <a:pt x="115563" y="310705"/>
                  </a:lnTo>
                  <a:cubicBezTo>
                    <a:pt x="51739" y="310705"/>
                    <a:pt x="0" y="258965"/>
                    <a:pt x="0" y="195142"/>
                  </a:cubicBezTo>
                  <a:lnTo>
                    <a:pt x="0" y="115563"/>
                  </a:lnTo>
                  <a:cubicBezTo>
                    <a:pt x="0" y="51739"/>
                    <a:pt x="51739" y="0"/>
                    <a:pt x="115563" y="0"/>
                  </a:cubicBezTo>
                  <a:close/>
                </a:path>
              </a:pathLst>
            </a:custGeom>
            <a:solidFill>
              <a:srgbClr val="FFFFFF">
                <a:alpha val="98824"/>
              </a:srgbClr>
            </a:solidFill>
          </p:spPr>
          <p:txBody>
            <a:bodyPr/>
            <a:lstStyle/>
            <a:p>
              <a:endParaRPr lang="he-IL"/>
            </a:p>
          </p:txBody>
        </p:sp>
        <p:sp>
          <p:nvSpPr>
            <p:cNvPr id="6" name="TextBox 6"/>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2286696" y="2667281"/>
            <a:ext cx="2076786" cy="599939"/>
            <a:chOff x="0" y="0"/>
            <a:chExt cx="1075555" cy="310705"/>
          </a:xfrm>
        </p:grpSpPr>
        <p:sp>
          <p:nvSpPr>
            <p:cNvPr id="8" name="Freeform 8"/>
            <p:cNvSpPr/>
            <p:nvPr/>
          </p:nvSpPr>
          <p:spPr>
            <a:xfrm>
              <a:off x="0" y="0"/>
              <a:ext cx="1075555" cy="310705"/>
            </a:xfrm>
            <a:custGeom>
              <a:avLst/>
              <a:gdLst/>
              <a:ahLst/>
              <a:cxnLst/>
              <a:rect l="l" t="t" r="r" b="b"/>
              <a:pathLst>
                <a:path w="1075555" h="310705">
                  <a:moveTo>
                    <a:pt x="115563" y="0"/>
                  </a:moveTo>
                  <a:lnTo>
                    <a:pt x="959992" y="0"/>
                  </a:lnTo>
                  <a:cubicBezTo>
                    <a:pt x="1023816" y="0"/>
                    <a:pt x="1075555" y="51739"/>
                    <a:pt x="1075555" y="115563"/>
                  </a:cubicBezTo>
                  <a:lnTo>
                    <a:pt x="1075555" y="195142"/>
                  </a:lnTo>
                  <a:cubicBezTo>
                    <a:pt x="1075555" y="225791"/>
                    <a:pt x="1063380" y="255185"/>
                    <a:pt x="1041708" y="276857"/>
                  </a:cubicBezTo>
                  <a:cubicBezTo>
                    <a:pt x="1020035" y="298529"/>
                    <a:pt x="990641" y="310705"/>
                    <a:pt x="959992" y="310705"/>
                  </a:cubicBezTo>
                  <a:lnTo>
                    <a:pt x="115563" y="310705"/>
                  </a:lnTo>
                  <a:cubicBezTo>
                    <a:pt x="51739" y="310705"/>
                    <a:pt x="0" y="258965"/>
                    <a:pt x="0" y="195142"/>
                  </a:cubicBezTo>
                  <a:lnTo>
                    <a:pt x="0" y="115563"/>
                  </a:lnTo>
                  <a:cubicBezTo>
                    <a:pt x="0" y="51739"/>
                    <a:pt x="51739" y="0"/>
                    <a:pt x="115563" y="0"/>
                  </a:cubicBezTo>
                  <a:close/>
                </a:path>
              </a:pathLst>
            </a:custGeom>
            <a:solidFill>
              <a:srgbClr val="FFFFFF">
                <a:alpha val="98824"/>
              </a:srgbClr>
            </a:solidFill>
          </p:spPr>
          <p:txBody>
            <a:bodyPr/>
            <a:lstStyle/>
            <a:p>
              <a:endParaRPr lang="he-IL"/>
            </a:p>
          </p:txBody>
        </p:sp>
        <p:sp>
          <p:nvSpPr>
            <p:cNvPr id="9" name="TextBox 9"/>
            <p:cNvSpPr txBox="1"/>
            <p:nvPr/>
          </p:nvSpPr>
          <p:spPr>
            <a:xfrm>
              <a:off x="0" y="-19050"/>
              <a:ext cx="1075555" cy="329755"/>
            </a:xfrm>
            <a:prstGeom prst="rect">
              <a:avLst/>
            </a:prstGeom>
          </p:spPr>
          <p:txBody>
            <a:bodyPr lIns="50800" tIns="50800" rIns="50800" bIns="50800" rtlCol="0" anchor="ctr"/>
            <a:lstStyle/>
            <a:p>
              <a:pPr algn="ctr">
                <a:lnSpc>
                  <a:spcPts val="2859"/>
                </a:lnSpc>
              </a:pPr>
              <a:endParaRPr/>
            </a:p>
          </p:txBody>
        </p:sp>
      </p:grpSp>
      <p:grpSp>
        <p:nvGrpSpPr>
          <p:cNvPr id="10" name="Group 10"/>
          <p:cNvGrpSpPr/>
          <p:nvPr/>
        </p:nvGrpSpPr>
        <p:grpSpPr>
          <a:xfrm>
            <a:off x="4797312" y="3077227"/>
            <a:ext cx="2076786" cy="934187"/>
            <a:chOff x="0" y="0"/>
            <a:chExt cx="1075555" cy="483810"/>
          </a:xfrm>
        </p:grpSpPr>
        <p:sp>
          <p:nvSpPr>
            <p:cNvPr id="11" name="Freeform 11"/>
            <p:cNvSpPr/>
            <p:nvPr/>
          </p:nvSpPr>
          <p:spPr>
            <a:xfrm>
              <a:off x="0" y="0"/>
              <a:ext cx="1075555" cy="483810"/>
            </a:xfrm>
            <a:custGeom>
              <a:avLst/>
              <a:gdLst/>
              <a:ahLst/>
              <a:cxnLst/>
              <a:rect l="l" t="t" r="r" b="b"/>
              <a:pathLst>
                <a:path w="1075555" h="483810">
                  <a:moveTo>
                    <a:pt x="115563" y="0"/>
                  </a:moveTo>
                  <a:lnTo>
                    <a:pt x="959992" y="0"/>
                  </a:lnTo>
                  <a:cubicBezTo>
                    <a:pt x="1023816" y="0"/>
                    <a:pt x="1075555" y="51739"/>
                    <a:pt x="1075555" y="115563"/>
                  </a:cubicBezTo>
                  <a:lnTo>
                    <a:pt x="1075555" y="368247"/>
                  </a:lnTo>
                  <a:cubicBezTo>
                    <a:pt x="1075555" y="432071"/>
                    <a:pt x="1023816" y="483810"/>
                    <a:pt x="959992" y="483810"/>
                  </a:cubicBezTo>
                  <a:lnTo>
                    <a:pt x="115563" y="483810"/>
                  </a:lnTo>
                  <a:cubicBezTo>
                    <a:pt x="51739" y="483810"/>
                    <a:pt x="0" y="432071"/>
                    <a:pt x="0" y="368247"/>
                  </a:cubicBezTo>
                  <a:lnTo>
                    <a:pt x="0" y="115563"/>
                  </a:lnTo>
                  <a:cubicBezTo>
                    <a:pt x="0" y="51739"/>
                    <a:pt x="51739" y="0"/>
                    <a:pt x="115563" y="0"/>
                  </a:cubicBezTo>
                  <a:close/>
                </a:path>
              </a:pathLst>
            </a:custGeom>
            <a:solidFill>
              <a:srgbClr val="FFFFFF">
                <a:alpha val="98824"/>
              </a:srgbClr>
            </a:solidFill>
          </p:spPr>
          <p:txBody>
            <a:bodyPr/>
            <a:lstStyle/>
            <a:p>
              <a:endParaRPr lang="he-IL"/>
            </a:p>
          </p:txBody>
        </p:sp>
        <p:sp>
          <p:nvSpPr>
            <p:cNvPr id="12" name="TextBox 12"/>
            <p:cNvSpPr txBox="1"/>
            <p:nvPr/>
          </p:nvSpPr>
          <p:spPr>
            <a:xfrm>
              <a:off x="0" y="-19050"/>
              <a:ext cx="1075555" cy="502860"/>
            </a:xfrm>
            <a:prstGeom prst="rect">
              <a:avLst/>
            </a:prstGeom>
          </p:spPr>
          <p:txBody>
            <a:bodyPr lIns="50800" tIns="50800" rIns="50800" bIns="50800" rtlCol="0" anchor="ctr"/>
            <a:lstStyle/>
            <a:p>
              <a:pPr algn="ctr">
                <a:lnSpc>
                  <a:spcPts val="2859"/>
                </a:lnSpc>
              </a:pPr>
              <a:endParaRPr/>
            </a:p>
          </p:txBody>
        </p:sp>
      </p:grpSp>
      <p:sp>
        <p:nvSpPr>
          <p:cNvPr id="13" name="Freeform 13"/>
          <p:cNvSpPr/>
          <p:nvPr/>
        </p:nvSpPr>
        <p:spPr>
          <a:xfrm rot="642787">
            <a:off x="3968334" y="3373415"/>
            <a:ext cx="790298" cy="223259"/>
          </a:xfrm>
          <a:custGeom>
            <a:avLst/>
            <a:gdLst/>
            <a:ahLst/>
            <a:cxnLst/>
            <a:rect l="l" t="t" r="r" b="b"/>
            <a:pathLst>
              <a:path w="790298" h="223259">
                <a:moveTo>
                  <a:pt x="0" y="0"/>
                </a:moveTo>
                <a:lnTo>
                  <a:pt x="790298" y="0"/>
                </a:lnTo>
                <a:lnTo>
                  <a:pt x="790298" y="223259"/>
                </a:lnTo>
                <a:lnTo>
                  <a:pt x="0" y="2232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14" name="TextBox 14"/>
          <p:cNvSpPr txBox="1"/>
          <p:nvPr/>
        </p:nvSpPr>
        <p:spPr>
          <a:xfrm>
            <a:off x="345265" y="150669"/>
            <a:ext cx="8904094" cy="1594138"/>
          </a:xfrm>
          <a:prstGeom prst="rect">
            <a:avLst/>
          </a:prstGeom>
        </p:spPr>
        <p:txBody>
          <a:bodyPr lIns="0" tIns="0" rIns="0" bIns="0" rtlCol="0" anchor="t">
            <a:spAutoFit/>
          </a:bodyPr>
          <a:lstStyle/>
          <a:p>
            <a:pPr marL="0" lvl="0" indent="0" algn="ctr">
              <a:lnSpc>
                <a:spcPts val="13015"/>
              </a:lnSpc>
              <a:spcBef>
                <a:spcPct val="0"/>
              </a:spcBef>
            </a:pPr>
            <a:r>
              <a:rPr lang="en-US" sz="9431" spc="924">
                <a:solidFill>
                  <a:srgbClr val="231F20"/>
                </a:solidFill>
                <a:latin typeface="Oswald Bold"/>
              </a:rPr>
              <a:t>METHODOLOGY</a:t>
            </a:r>
          </a:p>
        </p:txBody>
      </p:sp>
      <p:sp>
        <p:nvSpPr>
          <p:cNvPr id="15" name="TextBox 15"/>
          <p:cNvSpPr txBox="1"/>
          <p:nvPr/>
        </p:nvSpPr>
        <p:spPr>
          <a:xfrm>
            <a:off x="243581" y="2114423"/>
            <a:ext cx="1810616" cy="284578"/>
          </a:xfrm>
          <a:prstGeom prst="rect">
            <a:avLst/>
          </a:prstGeom>
        </p:spPr>
        <p:txBody>
          <a:bodyPr lIns="0" tIns="0" rIns="0" bIns="0" rtlCol="0" anchor="t">
            <a:spAutoFit/>
          </a:bodyPr>
          <a:lstStyle/>
          <a:p>
            <a:pPr marL="0" lvl="0" indent="0" algn="ctr">
              <a:lnSpc>
                <a:spcPts val="2370"/>
              </a:lnSpc>
              <a:spcBef>
                <a:spcPct val="0"/>
              </a:spcBef>
            </a:pPr>
            <a:r>
              <a:rPr lang="en-US" sz="1717" spc="168">
                <a:solidFill>
                  <a:srgbClr val="231F20"/>
                </a:solidFill>
                <a:latin typeface="Oswald"/>
              </a:rPr>
              <a:t>USE &amp; CALL API </a:t>
            </a:r>
          </a:p>
        </p:txBody>
      </p:sp>
      <p:sp>
        <p:nvSpPr>
          <p:cNvPr id="16" name="TextBox 16"/>
          <p:cNvSpPr txBox="1"/>
          <p:nvPr/>
        </p:nvSpPr>
        <p:spPr>
          <a:xfrm>
            <a:off x="2419782" y="2792649"/>
            <a:ext cx="1810616" cy="284578"/>
          </a:xfrm>
          <a:prstGeom prst="rect">
            <a:avLst/>
          </a:prstGeom>
        </p:spPr>
        <p:txBody>
          <a:bodyPr lIns="0" tIns="0" rIns="0" bIns="0" rtlCol="0" anchor="t">
            <a:spAutoFit/>
          </a:bodyPr>
          <a:lstStyle/>
          <a:p>
            <a:pPr marL="0" lvl="0" indent="0" algn="ctr">
              <a:lnSpc>
                <a:spcPts val="2370"/>
              </a:lnSpc>
              <a:spcBef>
                <a:spcPct val="0"/>
              </a:spcBef>
            </a:pPr>
            <a:r>
              <a:rPr lang="en-US" sz="1717" spc="168">
                <a:solidFill>
                  <a:srgbClr val="231F20"/>
                </a:solidFill>
                <a:latin typeface="Oswald"/>
              </a:rPr>
              <a:t>DATA CLEANING</a:t>
            </a:r>
          </a:p>
        </p:txBody>
      </p:sp>
      <p:sp>
        <p:nvSpPr>
          <p:cNvPr id="17" name="TextBox 17"/>
          <p:cNvSpPr txBox="1"/>
          <p:nvPr/>
        </p:nvSpPr>
        <p:spPr>
          <a:xfrm>
            <a:off x="4925848" y="3240107"/>
            <a:ext cx="1794898" cy="579853"/>
          </a:xfrm>
          <a:prstGeom prst="rect">
            <a:avLst/>
          </a:prstGeom>
        </p:spPr>
        <p:txBody>
          <a:bodyPr lIns="0" tIns="0" rIns="0" bIns="0" rtlCol="0" anchor="t">
            <a:spAutoFit/>
          </a:bodyPr>
          <a:lstStyle/>
          <a:p>
            <a:pPr marL="0" lvl="0" indent="0" algn="ctr">
              <a:lnSpc>
                <a:spcPts val="2370"/>
              </a:lnSpc>
              <a:spcBef>
                <a:spcPct val="0"/>
              </a:spcBef>
            </a:pPr>
            <a:r>
              <a:rPr lang="en-US" sz="1717" u="none" strike="noStrike" spc="168">
                <a:solidFill>
                  <a:srgbClr val="231F20"/>
                </a:solidFill>
                <a:latin typeface="Oswald"/>
              </a:rPr>
              <a:t>TOKENIZATION &amp; LEMMATIZATION</a:t>
            </a:r>
          </a:p>
        </p:txBody>
      </p:sp>
      <p:sp>
        <p:nvSpPr>
          <p:cNvPr id="18" name="Freeform 18"/>
          <p:cNvSpPr/>
          <p:nvPr/>
        </p:nvSpPr>
        <p:spPr>
          <a:xfrm rot="-8970905" flipH="1">
            <a:off x="2288740" y="2243236"/>
            <a:ext cx="804707" cy="227330"/>
          </a:xfrm>
          <a:custGeom>
            <a:avLst/>
            <a:gdLst/>
            <a:ahLst/>
            <a:cxnLst/>
            <a:rect l="l" t="t" r="r" b="b"/>
            <a:pathLst>
              <a:path w="804707" h="227330">
                <a:moveTo>
                  <a:pt x="804707" y="0"/>
                </a:moveTo>
                <a:lnTo>
                  <a:pt x="0" y="0"/>
                </a:lnTo>
                <a:lnTo>
                  <a:pt x="0" y="227330"/>
                </a:lnTo>
                <a:lnTo>
                  <a:pt x="804707" y="227330"/>
                </a:lnTo>
                <a:lnTo>
                  <a:pt x="804707"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19" name="Freeform 19"/>
          <p:cNvSpPr/>
          <p:nvPr/>
        </p:nvSpPr>
        <p:spPr>
          <a:xfrm rot="887923">
            <a:off x="-8620643" y="6690687"/>
            <a:ext cx="13977230" cy="14342307"/>
          </a:xfrm>
          <a:custGeom>
            <a:avLst/>
            <a:gdLst/>
            <a:ahLst/>
            <a:cxnLst/>
            <a:rect l="l" t="t" r="r" b="b"/>
            <a:pathLst>
              <a:path w="13977230" h="14342307">
                <a:moveTo>
                  <a:pt x="0" y="0"/>
                </a:moveTo>
                <a:lnTo>
                  <a:pt x="13977231" y="0"/>
                </a:lnTo>
                <a:lnTo>
                  <a:pt x="13977231" y="14342307"/>
                </a:lnTo>
                <a:lnTo>
                  <a:pt x="0" y="14342307"/>
                </a:lnTo>
                <a:lnTo>
                  <a:pt x="0" y="0"/>
                </a:lnTo>
                <a:close/>
              </a:path>
            </a:pathLst>
          </a:custGeom>
          <a:blipFill>
            <a:blip r:embed="rId3">
              <a:alphaModFix amt="18999"/>
              <a:extLst>
                <a:ext uri="{96DAC541-7B7A-43D3-8B79-37D633B846F1}">
                  <asvg:svgBlip xmlns:asvg="http://schemas.microsoft.com/office/drawing/2016/SVG/main" r:embed="rId4"/>
                </a:ext>
              </a:extLst>
            </a:blip>
            <a:stretch>
              <a:fillRect/>
            </a:stretch>
          </a:blipFill>
        </p:spPr>
        <p:txBody>
          <a:bodyPr/>
          <a:lstStyle/>
          <a:p>
            <a:endParaRPr lang="he-IL"/>
          </a:p>
        </p:txBody>
      </p:sp>
      <p:grpSp>
        <p:nvGrpSpPr>
          <p:cNvPr id="20" name="Group 20"/>
          <p:cNvGrpSpPr/>
          <p:nvPr/>
        </p:nvGrpSpPr>
        <p:grpSpPr>
          <a:xfrm>
            <a:off x="6956454" y="4115582"/>
            <a:ext cx="2119454" cy="1441165"/>
            <a:chOff x="0" y="0"/>
            <a:chExt cx="1075555" cy="731345"/>
          </a:xfrm>
        </p:grpSpPr>
        <p:sp>
          <p:nvSpPr>
            <p:cNvPr id="21" name="Freeform 21"/>
            <p:cNvSpPr/>
            <p:nvPr/>
          </p:nvSpPr>
          <p:spPr>
            <a:xfrm>
              <a:off x="0" y="0"/>
              <a:ext cx="1075555" cy="731345"/>
            </a:xfrm>
            <a:custGeom>
              <a:avLst/>
              <a:gdLst/>
              <a:ahLst/>
              <a:cxnLst/>
              <a:rect l="l" t="t" r="r" b="b"/>
              <a:pathLst>
                <a:path w="1075555" h="731345">
                  <a:moveTo>
                    <a:pt x="113236" y="0"/>
                  </a:moveTo>
                  <a:lnTo>
                    <a:pt x="962319" y="0"/>
                  </a:lnTo>
                  <a:cubicBezTo>
                    <a:pt x="992351" y="0"/>
                    <a:pt x="1021153" y="11930"/>
                    <a:pt x="1042389" y="33166"/>
                  </a:cubicBezTo>
                  <a:cubicBezTo>
                    <a:pt x="1063625" y="54402"/>
                    <a:pt x="1075555" y="83204"/>
                    <a:pt x="1075555" y="113236"/>
                  </a:cubicBezTo>
                  <a:lnTo>
                    <a:pt x="1075555" y="618109"/>
                  </a:lnTo>
                  <a:cubicBezTo>
                    <a:pt x="1075555" y="680647"/>
                    <a:pt x="1024858" y="731345"/>
                    <a:pt x="962319" y="731345"/>
                  </a:cubicBezTo>
                  <a:lnTo>
                    <a:pt x="113236" y="731345"/>
                  </a:lnTo>
                  <a:cubicBezTo>
                    <a:pt x="83204" y="731345"/>
                    <a:pt x="54402" y="719415"/>
                    <a:pt x="33166" y="698179"/>
                  </a:cubicBezTo>
                  <a:cubicBezTo>
                    <a:pt x="11930" y="676943"/>
                    <a:pt x="0" y="648141"/>
                    <a:pt x="0" y="618109"/>
                  </a:cubicBezTo>
                  <a:lnTo>
                    <a:pt x="0" y="113236"/>
                  </a:lnTo>
                  <a:cubicBezTo>
                    <a:pt x="0" y="83204"/>
                    <a:pt x="11930" y="54402"/>
                    <a:pt x="33166" y="33166"/>
                  </a:cubicBezTo>
                  <a:cubicBezTo>
                    <a:pt x="54402" y="11930"/>
                    <a:pt x="83204" y="0"/>
                    <a:pt x="113236" y="0"/>
                  </a:cubicBezTo>
                  <a:close/>
                </a:path>
              </a:pathLst>
            </a:custGeom>
            <a:solidFill>
              <a:srgbClr val="FFFFFF">
                <a:alpha val="98824"/>
              </a:srgbClr>
            </a:solidFill>
          </p:spPr>
          <p:txBody>
            <a:bodyPr/>
            <a:lstStyle/>
            <a:p>
              <a:endParaRPr lang="he-IL"/>
            </a:p>
          </p:txBody>
        </p:sp>
        <p:sp>
          <p:nvSpPr>
            <p:cNvPr id="22" name="TextBox 22"/>
            <p:cNvSpPr txBox="1"/>
            <p:nvPr/>
          </p:nvSpPr>
          <p:spPr>
            <a:xfrm>
              <a:off x="0" y="-19050"/>
              <a:ext cx="1075555" cy="750395"/>
            </a:xfrm>
            <a:prstGeom prst="rect">
              <a:avLst/>
            </a:prstGeom>
          </p:spPr>
          <p:txBody>
            <a:bodyPr lIns="50800" tIns="50800" rIns="50800" bIns="50800" rtlCol="0" anchor="ctr"/>
            <a:lstStyle/>
            <a:p>
              <a:pPr algn="ctr">
                <a:lnSpc>
                  <a:spcPts val="2859"/>
                </a:lnSpc>
              </a:pPr>
              <a:endParaRPr/>
            </a:p>
          </p:txBody>
        </p:sp>
      </p:grpSp>
      <p:grpSp>
        <p:nvGrpSpPr>
          <p:cNvPr id="23" name="Group 23"/>
          <p:cNvGrpSpPr/>
          <p:nvPr/>
        </p:nvGrpSpPr>
        <p:grpSpPr>
          <a:xfrm>
            <a:off x="9664164" y="4902402"/>
            <a:ext cx="1983635" cy="1069984"/>
            <a:chOff x="0" y="0"/>
            <a:chExt cx="1006631" cy="542983"/>
          </a:xfrm>
        </p:grpSpPr>
        <p:sp>
          <p:nvSpPr>
            <p:cNvPr id="24" name="Freeform 24"/>
            <p:cNvSpPr/>
            <p:nvPr/>
          </p:nvSpPr>
          <p:spPr>
            <a:xfrm>
              <a:off x="0" y="0"/>
              <a:ext cx="1006631" cy="542983"/>
            </a:xfrm>
            <a:custGeom>
              <a:avLst/>
              <a:gdLst/>
              <a:ahLst/>
              <a:cxnLst/>
              <a:rect l="l" t="t" r="r" b="b"/>
              <a:pathLst>
                <a:path w="1006631" h="542983">
                  <a:moveTo>
                    <a:pt x="120990" y="0"/>
                  </a:moveTo>
                  <a:lnTo>
                    <a:pt x="885641" y="0"/>
                  </a:lnTo>
                  <a:cubicBezTo>
                    <a:pt x="952462" y="0"/>
                    <a:pt x="1006631" y="54169"/>
                    <a:pt x="1006631" y="120990"/>
                  </a:cubicBezTo>
                  <a:lnTo>
                    <a:pt x="1006631" y="421993"/>
                  </a:lnTo>
                  <a:cubicBezTo>
                    <a:pt x="1006631" y="454081"/>
                    <a:pt x="993884" y="484856"/>
                    <a:pt x="971194" y="507546"/>
                  </a:cubicBezTo>
                  <a:cubicBezTo>
                    <a:pt x="948504" y="530236"/>
                    <a:pt x="917730" y="542983"/>
                    <a:pt x="885641" y="542983"/>
                  </a:cubicBezTo>
                  <a:lnTo>
                    <a:pt x="120990" y="542983"/>
                  </a:lnTo>
                  <a:cubicBezTo>
                    <a:pt x="88901" y="542983"/>
                    <a:pt x="58127" y="530236"/>
                    <a:pt x="35437" y="507546"/>
                  </a:cubicBezTo>
                  <a:cubicBezTo>
                    <a:pt x="12747" y="484856"/>
                    <a:pt x="0" y="454081"/>
                    <a:pt x="0" y="421993"/>
                  </a:cubicBezTo>
                  <a:lnTo>
                    <a:pt x="0" y="120990"/>
                  </a:lnTo>
                  <a:cubicBezTo>
                    <a:pt x="0" y="88901"/>
                    <a:pt x="12747" y="58127"/>
                    <a:pt x="35437" y="35437"/>
                  </a:cubicBezTo>
                  <a:cubicBezTo>
                    <a:pt x="58127" y="12747"/>
                    <a:pt x="88901" y="0"/>
                    <a:pt x="120990" y="0"/>
                  </a:cubicBezTo>
                  <a:close/>
                </a:path>
              </a:pathLst>
            </a:custGeom>
            <a:solidFill>
              <a:srgbClr val="FFFFFF">
                <a:alpha val="98824"/>
              </a:srgbClr>
            </a:solidFill>
          </p:spPr>
          <p:txBody>
            <a:bodyPr/>
            <a:lstStyle/>
            <a:p>
              <a:endParaRPr lang="he-IL"/>
            </a:p>
          </p:txBody>
        </p:sp>
        <p:sp>
          <p:nvSpPr>
            <p:cNvPr id="25" name="TextBox 25"/>
            <p:cNvSpPr txBox="1"/>
            <p:nvPr/>
          </p:nvSpPr>
          <p:spPr>
            <a:xfrm>
              <a:off x="0" y="-19050"/>
              <a:ext cx="1006631" cy="562033"/>
            </a:xfrm>
            <a:prstGeom prst="rect">
              <a:avLst/>
            </a:prstGeom>
          </p:spPr>
          <p:txBody>
            <a:bodyPr lIns="50800" tIns="50800" rIns="50800" bIns="50800" rtlCol="0" anchor="ctr"/>
            <a:lstStyle/>
            <a:p>
              <a:pPr algn="ctr">
                <a:lnSpc>
                  <a:spcPts val="2859"/>
                </a:lnSpc>
              </a:pPr>
              <a:endParaRPr/>
            </a:p>
          </p:txBody>
        </p:sp>
      </p:grpSp>
      <p:grpSp>
        <p:nvGrpSpPr>
          <p:cNvPr id="26" name="Group 26"/>
          <p:cNvGrpSpPr/>
          <p:nvPr/>
        </p:nvGrpSpPr>
        <p:grpSpPr>
          <a:xfrm>
            <a:off x="11569129" y="6418540"/>
            <a:ext cx="2119454" cy="1517192"/>
            <a:chOff x="0" y="0"/>
            <a:chExt cx="1075555" cy="769926"/>
          </a:xfrm>
        </p:grpSpPr>
        <p:sp>
          <p:nvSpPr>
            <p:cNvPr id="27" name="Freeform 27"/>
            <p:cNvSpPr/>
            <p:nvPr/>
          </p:nvSpPr>
          <p:spPr>
            <a:xfrm>
              <a:off x="0" y="0"/>
              <a:ext cx="1075555" cy="769926"/>
            </a:xfrm>
            <a:custGeom>
              <a:avLst/>
              <a:gdLst/>
              <a:ahLst/>
              <a:cxnLst/>
              <a:rect l="l" t="t" r="r" b="b"/>
              <a:pathLst>
                <a:path w="1075555" h="769926">
                  <a:moveTo>
                    <a:pt x="113236" y="0"/>
                  </a:moveTo>
                  <a:lnTo>
                    <a:pt x="962319" y="0"/>
                  </a:lnTo>
                  <a:cubicBezTo>
                    <a:pt x="992351" y="0"/>
                    <a:pt x="1021153" y="11930"/>
                    <a:pt x="1042389" y="33166"/>
                  </a:cubicBezTo>
                  <a:cubicBezTo>
                    <a:pt x="1063625" y="54402"/>
                    <a:pt x="1075555" y="83204"/>
                    <a:pt x="1075555" y="113236"/>
                  </a:cubicBezTo>
                  <a:lnTo>
                    <a:pt x="1075555" y="656690"/>
                  </a:lnTo>
                  <a:cubicBezTo>
                    <a:pt x="1075555" y="686722"/>
                    <a:pt x="1063625" y="715524"/>
                    <a:pt x="1042389" y="736760"/>
                  </a:cubicBezTo>
                  <a:cubicBezTo>
                    <a:pt x="1021153" y="757996"/>
                    <a:pt x="992351" y="769926"/>
                    <a:pt x="962319" y="769926"/>
                  </a:cubicBezTo>
                  <a:lnTo>
                    <a:pt x="113236" y="769926"/>
                  </a:lnTo>
                  <a:cubicBezTo>
                    <a:pt x="83204" y="769926"/>
                    <a:pt x="54402" y="757996"/>
                    <a:pt x="33166" y="736760"/>
                  </a:cubicBezTo>
                  <a:cubicBezTo>
                    <a:pt x="11930" y="715524"/>
                    <a:pt x="0" y="686722"/>
                    <a:pt x="0" y="656690"/>
                  </a:cubicBezTo>
                  <a:lnTo>
                    <a:pt x="0" y="113236"/>
                  </a:lnTo>
                  <a:cubicBezTo>
                    <a:pt x="0" y="83204"/>
                    <a:pt x="11930" y="54402"/>
                    <a:pt x="33166" y="33166"/>
                  </a:cubicBezTo>
                  <a:cubicBezTo>
                    <a:pt x="54402" y="11930"/>
                    <a:pt x="83204" y="0"/>
                    <a:pt x="113236" y="0"/>
                  </a:cubicBezTo>
                  <a:close/>
                </a:path>
              </a:pathLst>
            </a:custGeom>
            <a:solidFill>
              <a:srgbClr val="FFFFFF">
                <a:alpha val="98824"/>
              </a:srgbClr>
            </a:solidFill>
          </p:spPr>
          <p:txBody>
            <a:bodyPr/>
            <a:lstStyle/>
            <a:p>
              <a:endParaRPr lang="he-IL"/>
            </a:p>
          </p:txBody>
        </p:sp>
        <p:sp>
          <p:nvSpPr>
            <p:cNvPr id="28" name="TextBox 28"/>
            <p:cNvSpPr txBox="1"/>
            <p:nvPr/>
          </p:nvSpPr>
          <p:spPr>
            <a:xfrm>
              <a:off x="0" y="-19050"/>
              <a:ext cx="1075555" cy="788976"/>
            </a:xfrm>
            <a:prstGeom prst="rect">
              <a:avLst/>
            </a:prstGeom>
          </p:spPr>
          <p:txBody>
            <a:bodyPr lIns="50800" tIns="50800" rIns="50800" bIns="50800" rtlCol="0" anchor="ctr"/>
            <a:lstStyle/>
            <a:p>
              <a:pPr algn="ctr">
                <a:lnSpc>
                  <a:spcPts val="2859"/>
                </a:lnSpc>
              </a:pPr>
              <a:endParaRPr/>
            </a:p>
          </p:txBody>
        </p:sp>
      </p:grpSp>
      <p:sp>
        <p:nvSpPr>
          <p:cNvPr id="29" name="Freeform 29"/>
          <p:cNvSpPr/>
          <p:nvPr/>
        </p:nvSpPr>
        <p:spPr>
          <a:xfrm rot="369683">
            <a:off x="8639783" y="5629390"/>
            <a:ext cx="806535" cy="227846"/>
          </a:xfrm>
          <a:custGeom>
            <a:avLst/>
            <a:gdLst/>
            <a:ahLst/>
            <a:cxnLst/>
            <a:rect l="l" t="t" r="r" b="b"/>
            <a:pathLst>
              <a:path w="806535" h="227846">
                <a:moveTo>
                  <a:pt x="0" y="0"/>
                </a:moveTo>
                <a:lnTo>
                  <a:pt x="806535" y="0"/>
                </a:lnTo>
                <a:lnTo>
                  <a:pt x="806535" y="227846"/>
                </a:lnTo>
                <a:lnTo>
                  <a:pt x="0" y="2278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30" name="TextBox 30"/>
          <p:cNvSpPr txBox="1"/>
          <p:nvPr/>
        </p:nvSpPr>
        <p:spPr>
          <a:xfrm>
            <a:off x="7092274" y="4314174"/>
            <a:ext cx="1847815" cy="1019246"/>
          </a:xfrm>
          <a:prstGeom prst="rect">
            <a:avLst/>
          </a:prstGeom>
        </p:spPr>
        <p:txBody>
          <a:bodyPr lIns="0" tIns="0" rIns="0" bIns="0" rtlCol="0" anchor="t">
            <a:spAutoFit/>
          </a:bodyPr>
          <a:lstStyle/>
          <a:p>
            <a:pPr marL="0" lvl="0" indent="0" algn="ctr">
              <a:lnSpc>
                <a:spcPts val="2701"/>
              </a:lnSpc>
              <a:spcBef>
                <a:spcPct val="0"/>
              </a:spcBef>
            </a:pPr>
            <a:r>
              <a:rPr lang="en-US" sz="1957" spc="191">
                <a:solidFill>
                  <a:srgbClr val="231F20"/>
                </a:solidFill>
                <a:latin typeface="Oswald"/>
              </a:rPr>
              <a:t>EXPLORE AND VISUALIZE DATA. </a:t>
            </a:r>
          </a:p>
        </p:txBody>
      </p:sp>
      <p:sp>
        <p:nvSpPr>
          <p:cNvPr id="31" name="TextBox 31"/>
          <p:cNvSpPr txBox="1"/>
          <p:nvPr/>
        </p:nvSpPr>
        <p:spPr>
          <a:xfrm>
            <a:off x="9721314" y="5079703"/>
            <a:ext cx="1847815" cy="677282"/>
          </a:xfrm>
          <a:prstGeom prst="rect">
            <a:avLst/>
          </a:prstGeom>
        </p:spPr>
        <p:txBody>
          <a:bodyPr lIns="0" tIns="0" rIns="0" bIns="0" rtlCol="0" anchor="t">
            <a:spAutoFit/>
          </a:bodyPr>
          <a:lstStyle/>
          <a:p>
            <a:pPr marL="0" lvl="0" indent="0" algn="ctr">
              <a:lnSpc>
                <a:spcPts val="2701"/>
              </a:lnSpc>
              <a:spcBef>
                <a:spcPct val="0"/>
              </a:spcBef>
            </a:pPr>
            <a:r>
              <a:rPr lang="en-US" sz="1957" spc="191">
                <a:solidFill>
                  <a:srgbClr val="231F20"/>
                </a:solidFill>
                <a:latin typeface="Oswald"/>
              </a:rPr>
              <a:t>WORD CLOUD GENERATION</a:t>
            </a:r>
          </a:p>
        </p:txBody>
      </p:sp>
      <p:sp>
        <p:nvSpPr>
          <p:cNvPr id="32" name="TextBox 32"/>
          <p:cNvSpPr txBox="1"/>
          <p:nvPr/>
        </p:nvSpPr>
        <p:spPr>
          <a:xfrm>
            <a:off x="11712969" y="6633919"/>
            <a:ext cx="1831774" cy="1096489"/>
          </a:xfrm>
          <a:prstGeom prst="rect">
            <a:avLst/>
          </a:prstGeom>
        </p:spPr>
        <p:txBody>
          <a:bodyPr lIns="0" tIns="0" rIns="0" bIns="0" rtlCol="0" anchor="t">
            <a:spAutoFit/>
          </a:bodyPr>
          <a:lstStyle/>
          <a:p>
            <a:pPr marL="0" lvl="0" indent="0" algn="ctr">
              <a:lnSpc>
                <a:spcPts val="2232"/>
              </a:lnSpc>
              <a:spcBef>
                <a:spcPct val="0"/>
              </a:spcBef>
            </a:pPr>
            <a:r>
              <a:rPr lang="en-US" sz="1617" u="none" strike="noStrike" spc="158">
                <a:solidFill>
                  <a:srgbClr val="231F20"/>
                </a:solidFill>
                <a:latin typeface="Oswald"/>
              </a:rPr>
              <a:t>COMPARE SENTIMENT ANALYSIS BEFORE &amp; AFTER CLEANING. </a:t>
            </a:r>
          </a:p>
        </p:txBody>
      </p:sp>
      <p:sp>
        <p:nvSpPr>
          <p:cNvPr id="33" name="Freeform 33"/>
          <p:cNvSpPr/>
          <p:nvPr/>
        </p:nvSpPr>
        <p:spPr>
          <a:xfrm rot="-8970905" flipH="1">
            <a:off x="11579843" y="5994263"/>
            <a:ext cx="821240" cy="232000"/>
          </a:xfrm>
          <a:custGeom>
            <a:avLst/>
            <a:gdLst/>
            <a:ahLst/>
            <a:cxnLst/>
            <a:rect l="l" t="t" r="r" b="b"/>
            <a:pathLst>
              <a:path w="821240" h="232000">
                <a:moveTo>
                  <a:pt x="821240" y="0"/>
                </a:moveTo>
                <a:lnTo>
                  <a:pt x="0" y="0"/>
                </a:lnTo>
                <a:lnTo>
                  <a:pt x="0" y="232000"/>
                </a:lnTo>
                <a:lnTo>
                  <a:pt x="821240" y="232000"/>
                </a:lnTo>
                <a:lnTo>
                  <a:pt x="82124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34" name="Freeform 34"/>
          <p:cNvSpPr/>
          <p:nvPr/>
        </p:nvSpPr>
        <p:spPr>
          <a:xfrm rot="-8286066" flipH="1">
            <a:off x="6850165" y="3706726"/>
            <a:ext cx="714246" cy="201774"/>
          </a:xfrm>
          <a:custGeom>
            <a:avLst/>
            <a:gdLst/>
            <a:ahLst/>
            <a:cxnLst/>
            <a:rect l="l" t="t" r="r" b="b"/>
            <a:pathLst>
              <a:path w="714246" h="201774">
                <a:moveTo>
                  <a:pt x="714246" y="0"/>
                </a:moveTo>
                <a:lnTo>
                  <a:pt x="0" y="0"/>
                </a:lnTo>
                <a:lnTo>
                  <a:pt x="0" y="201774"/>
                </a:lnTo>
                <a:lnTo>
                  <a:pt x="714246" y="201774"/>
                </a:lnTo>
                <a:lnTo>
                  <a:pt x="714246"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grpSp>
        <p:nvGrpSpPr>
          <p:cNvPr id="35" name="Group 35"/>
          <p:cNvGrpSpPr/>
          <p:nvPr/>
        </p:nvGrpSpPr>
        <p:grpSpPr>
          <a:xfrm>
            <a:off x="15956115" y="8793521"/>
            <a:ext cx="2152172" cy="852247"/>
            <a:chOff x="0" y="0"/>
            <a:chExt cx="1092159" cy="432488"/>
          </a:xfrm>
        </p:grpSpPr>
        <p:sp>
          <p:nvSpPr>
            <p:cNvPr id="36" name="Freeform 36"/>
            <p:cNvSpPr/>
            <p:nvPr/>
          </p:nvSpPr>
          <p:spPr>
            <a:xfrm>
              <a:off x="0" y="0"/>
              <a:ext cx="1092159" cy="432488"/>
            </a:xfrm>
            <a:custGeom>
              <a:avLst/>
              <a:gdLst/>
              <a:ahLst/>
              <a:cxnLst/>
              <a:rect l="l" t="t" r="r" b="b"/>
              <a:pathLst>
                <a:path w="1092159" h="432488">
                  <a:moveTo>
                    <a:pt x="111515" y="0"/>
                  </a:moveTo>
                  <a:lnTo>
                    <a:pt x="980644" y="0"/>
                  </a:lnTo>
                  <a:cubicBezTo>
                    <a:pt x="1010219" y="0"/>
                    <a:pt x="1038584" y="11749"/>
                    <a:pt x="1059497" y="32662"/>
                  </a:cubicBezTo>
                  <a:cubicBezTo>
                    <a:pt x="1080410" y="53575"/>
                    <a:pt x="1092159" y="81939"/>
                    <a:pt x="1092159" y="111515"/>
                  </a:cubicBezTo>
                  <a:lnTo>
                    <a:pt x="1092159" y="320973"/>
                  </a:lnTo>
                  <a:cubicBezTo>
                    <a:pt x="1092159" y="382561"/>
                    <a:pt x="1042232" y="432488"/>
                    <a:pt x="980644" y="432488"/>
                  </a:cubicBezTo>
                  <a:lnTo>
                    <a:pt x="111515" y="432488"/>
                  </a:lnTo>
                  <a:cubicBezTo>
                    <a:pt x="81939" y="432488"/>
                    <a:pt x="53575" y="420739"/>
                    <a:pt x="32662" y="399826"/>
                  </a:cubicBezTo>
                  <a:cubicBezTo>
                    <a:pt x="11749" y="378913"/>
                    <a:pt x="0" y="350549"/>
                    <a:pt x="0" y="320973"/>
                  </a:cubicBezTo>
                  <a:lnTo>
                    <a:pt x="0" y="111515"/>
                  </a:lnTo>
                  <a:cubicBezTo>
                    <a:pt x="0" y="81939"/>
                    <a:pt x="11749" y="53575"/>
                    <a:pt x="32662" y="32662"/>
                  </a:cubicBezTo>
                  <a:cubicBezTo>
                    <a:pt x="53575" y="11749"/>
                    <a:pt x="81939" y="0"/>
                    <a:pt x="111515" y="0"/>
                  </a:cubicBezTo>
                  <a:close/>
                </a:path>
              </a:pathLst>
            </a:custGeom>
            <a:solidFill>
              <a:srgbClr val="FFFFFF">
                <a:alpha val="98824"/>
              </a:srgbClr>
            </a:solidFill>
          </p:spPr>
          <p:txBody>
            <a:bodyPr/>
            <a:lstStyle/>
            <a:p>
              <a:endParaRPr lang="he-IL"/>
            </a:p>
          </p:txBody>
        </p:sp>
        <p:sp>
          <p:nvSpPr>
            <p:cNvPr id="37" name="TextBox 37"/>
            <p:cNvSpPr txBox="1"/>
            <p:nvPr/>
          </p:nvSpPr>
          <p:spPr>
            <a:xfrm>
              <a:off x="0" y="-19050"/>
              <a:ext cx="1092159" cy="451538"/>
            </a:xfrm>
            <a:prstGeom prst="rect">
              <a:avLst/>
            </a:prstGeom>
          </p:spPr>
          <p:txBody>
            <a:bodyPr lIns="50800" tIns="50800" rIns="50800" bIns="50800" rtlCol="0" anchor="ctr"/>
            <a:lstStyle/>
            <a:p>
              <a:pPr algn="ctr">
                <a:lnSpc>
                  <a:spcPts val="2859"/>
                </a:lnSpc>
              </a:pPr>
              <a:endParaRPr/>
            </a:p>
          </p:txBody>
        </p:sp>
      </p:grpSp>
      <p:sp>
        <p:nvSpPr>
          <p:cNvPr id="38" name="TextBox 38"/>
          <p:cNvSpPr txBox="1"/>
          <p:nvPr/>
        </p:nvSpPr>
        <p:spPr>
          <a:xfrm>
            <a:off x="16190432" y="8831621"/>
            <a:ext cx="1847815" cy="677282"/>
          </a:xfrm>
          <a:prstGeom prst="rect">
            <a:avLst/>
          </a:prstGeom>
        </p:spPr>
        <p:txBody>
          <a:bodyPr lIns="0" tIns="0" rIns="0" bIns="0" rtlCol="0" anchor="t">
            <a:spAutoFit/>
          </a:bodyPr>
          <a:lstStyle/>
          <a:p>
            <a:pPr marL="0" lvl="0" indent="0" algn="ctr">
              <a:lnSpc>
                <a:spcPts val="2701"/>
              </a:lnSpc>
              <a:spcBef>
                <a:spcPct val="0"/>
              </a:spcBef>
            </a:pPr>
            <a:r>
              <a:rPr lang="en-US" sz="1957" spc="191">
                <a:solidFill>
                  <a:srgbClr val="231F20"/>
                </a:solidFill>
                <a:latin typeface="Oswald"/>
              </a:rPr>
              <a:t>TOPIC ANALYSIS.</a:t>
            </a:r>
          </a:p>
        </p:txBody>
      </p:sp>
      <p:grpSp>
        <p:nvGrpSpPr>
          <p:cNvPr id="39" name="Group 39"/>
          <p:cNvGrpSpPr/>
          <p:nvPr/>
        </p:nvGrpSpPr>
        <p:grpSpPr>
          <a:xfrm>
            <a:off x="14276838" y="7229758"/>
            <a:ext cx="1904965" cy="1516138"/>
            <a:chOff x="0" y="0"/>
            <a:chExt cx="966709" cy="769392"/>
          </a:xfrm>
        </p:grpSpPr>
        <p:sp>
          <p:nvSpPr>
            <p:cNvPr id="40" name="Freeform 40"/>
            <p:cNvSpPr/>
            <p:nvPr/>
          </p:nvSpPr>
          <p:spPr>
            <a:xfrm>
              <a:off x="0" y="0"/>
              <a:ext cx="966709" cy="769392"/>
            </a:xfrm>
            <a:custGeom>
              <a:avLst/>
              <a:gdLst/>
              <a:ahLst/>
              <a:cxnLst/>
              <a:rect l="l" t="t" r="r" b="b"/>
              <a:pathLst>
                <a:path w="966709" h="769392">
                  <a:moveTo>
                    <a:pt x="125986" y="0"/>
                  </a:moveTo>
                  <a:lnTo>
                    <a:pt x="840723" y="0"/>
                  </a:lnTo>
                  <a:cubicBezTo>
                    <a:pt x="910303" y="0"/>
                    <a:pt x="966709" y="56406"/>
                    <a:pt x="966709" y="125986"/>
                  </a:cubicBezTo>
                  <a:lnTo>
                    <a:pt x="966709" y="643405"/>
                  </a:lnTo>
                  <a:cubicBezTo>
                    <a:pt x="966709" y="676819"/>
                    <a:pt x="953435" y="708864"/>
                    <a:pt x="929808" y="732491"/>
                  </a:cubicBezTo>
                  <a:cubicBezTo>
                    <a:pt x="906181" y="756118"/>
                    <a:pt x="874136" y="769392"/>
                    <a:pt x="840723" y="769392"/>
                  </a:cubicBezTo>
                  <a:lnTo>
                    <a:pt x="125986" y="769392"/>
                  </a:lnTo>
                  <a:cubicBezTo>
                    <a:pt x="92573" y="769392"/>
                    <a:pt x="60528" y="756118"/>
                    <a:pt x="36901" y="732491"/>
                  </a:cubicBezTo>
                  <a:cubicBezTo>
                    <a:pt x="13274" y="708864"/>
                    <a:pt x="0" y="676819"/>
                    <a:pt x="0" y="643405"/>
                  </a:cubicBezTo>
                  <a:lnTo>
                    <a:pt x="0" y="125986"/>
                  </a:lnTo>
                  <a:cubicBezTo>
                    <a:pt x="0" y="92573"/>
                    <a:pt x="13274" y="60528"/>
                    <a:pt x="36901" y="36901"/>
                  </a:cubicBezTo>
                  <a:cubicBezTo>
                    <a:pt x="60528" y="13274"/>
                    <a:pt x="92573" y="0"/>
                    <a:pt x="125986" y="0"/>
                  </a:cubicBezTo>
                  <a:close/>
                </a:path>
              </a:pathLst>
            </a:custGeom>
            <a:solidFill>
              <a:srgbClr val="FFFFFF">
                <a:alpha val="98824"/>
              </a:srgbClr>
            </a:solidFill>
          </p:spPr>
          <p:txBody>
            <a:bodyPr/>
            <a:lstStyle/>
            <a:p>
              <a:endParaRPr lang="he-IL"/>
            </a:p>
          </p:txBody>
        </p:sp>
        <p:sp>
          <p:nvSpPr>
            <p:cNvPr id="41" name="TextBox 41"/>
            <p:cNvSpPr txBox="1"/>
            <p:nvPr/>
          </p:nvSpPr>
          <p:spPr>
            <a:xfrm>
              <a:off x="0" y="-19050"/>
              <a:ext cx="966709" cy="788442"/>
            </a:xfrm>
            <a:prstGeom prst="rect">
              <a:avLst/>
            </a:prstGeom>
          </p:spPr>
          <p:txBody>
            <a:bodyPr lIns="50800" tIns="50800" rIns="50800" bIns="50800" rtlCol="0" anchor="ctr"/>
            <a:lstStyle/>
            <a:p>
              <a:pPr algn="ctr">
                <a:lnSpc>
                  <a:spcPts val="2859"/>
                </a:lnSpc>
              </a:pPr>
              <a:endParaRPr/>
            </a:p>
          </p:txBody>
        </p:sp>
      </p:grpSp>
      <p:sp>
        <p:nvSpPr>
          <p:cNvPr id="42" name="Freeform 42"/>
          <p:cNvSpPr/>
          <p:nvPr/>
        </p:nvSpPr>
        <p:spPr>
          <a:xfrm rot="369683">
            <a:off x="13303854" y="8108242"/>
            <a:ext cx="806535" cy="227846"/>
          </a:xfrm>
          <a:custGeom>
            <a:avLst/>
            <a:gdLst/>
            <a:ahLst/>
            <a:cxnLst/>
            <a:rect l="l" t="t" r="r" b="b"/>
            <a:pathLst>
              <a:path w="806535" h="227846">
                <a:moveTo>
                  <a:pt x="0" y="0"/>
                </a:moveTo>
                <a:lnTo>
                  <a:pt x="806535" y="0"/>
                </a:lnTo>
                <a:lnTo>
                  <a:pt x="806535" y="227846"/>
                </a:lnTo>
                <a:lnTo>
                  <a:pt x="0" y="2278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
        <p:nvSpPr>
          <p:cNvPr id="43" name="TextBox 43"/>
          <p:cNvSpPr txBox="1"/>
          <p:nvPr/>
        </p:nvSpPr>
        <p:spPr>
          <a:xfrm>
            <a:off x="14333988" y="7407059"/>
            <a:ext cx="1847815" cy="1019246"/>
          </a:xfrm>
          <a:prstGeom prst="rect">
            <a:avLst/>
          </a:prstGeom>
        </p:spPr>
        <p:txBody>
          <a:bodyPr lIns="0" tIns="0" rIns="0" bIns="0" rtlCol="0" anchor="t">
            <a:spAutoFit/>
          </a:bodyPr>
          <a:lstStyle/>
          <a:p>
            <a:pPr marL="0" lvl="0" indent="0" algn="ctr">
              <a:lnSpc>
                <a:spcPts val="2701"/>
              </a:lnSpc>
              <a:spcBef>
                <a:spcPct val="0"/>
              </a:spcBef>
            </a:pPr>
            <a:r>
              <a:rPr lang="en-US" sz="1957" spc="191">
                <a:solidFill>
                  <a:srgbClr val="231F20"/>
                </a:solidFill>
                <a:latin typeface="Oswald"/>
              </a:rPr>
              <a:t>POLARITY SCORE-DRILL DOWN</a:t>
            </a:r>
          </a:p>
        </p:txBody>
      </p:sp>
      <p:sp>
        <p:nvSpPr>
          <p:cNvPr id="44" name="Freeform 44"/>
          <p:cNvSpPr/>
          <p:nvPr/>
        </p:nvSpPr>
        <p:spPr>
          <a:xfrm rot="-8970905" flipH="1">
            <a:off x="16336288" y="8310305"/>
            <a:ext cx="821240" cy="232000"/>
          </a:xfrm>
          <a:custGeom>
            <a:avLst/>
            <a:gdLst/>
            <a:ahLst/>
            <a:cxnLst/>
            <a:rect l="l" t="t" r="r" b="b"/>
            <a:pathLst>
              <a:path w="821240" h="232000">
                <a:moveTo>
                  <a:pt x="821240" y="0"/>
                </a:moveTo>
                <a:lnTo>
                  <a:pt x="0" y="0"/>
                </a:lnTo>
                <a:lnTo>
                  <a:pt x="0" y="232000"/>
                </a:lnTo>
                <a:lnTo>
                  <a:pt x="821240" y="232000"/>
                </a:lnTo>
                <a:lnTo>
                  <a:pt x="82124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he-IL"/>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he-IL"/>
          </a:p>
        </p:txBody>
      </p:sp>
      <p:grpSp>
        <p:nvGrpSpPr>
          <p:cNvPr id="3" name="Group 3"/>
          <p:cNvGrpSpPr/>
          <p:nvPr/>
        </p:nvGrpSpPr>
        <p:grpSpPr>
          <a:xfrm>
            <a:off x="12079807" y="602334"/>
            <a:ext cx="5858840" cy="9168243"/>
            <a:chOff x="0" y="0"/>
            <a:chExt cx="1543069" cy="2414681"/>
          </a:xfrm>
        </p:grpSpPr>
        <p:sp>
          <p:nvSpPr>
            <p:cNvPr id="4" name="Freeform 4"/>
            <p:cNvSpPr/>
            <p:nvPr/>
          </p:nvSpPr>
          <p:spPr>
            <a:xfrm>
              <a:off x="0" y="0"/>
              <a:ext cx="1543069" cy="2414681"/>
            </a:xfrm>
            <a:custGeom>
              <a:avLst/>
              <a:gdLst/>
              <a:ahLst/>
              <a:cxnLst/>
              <a:rect l="l" t="t" r="r" b="b"/>
              <a:pathLst>
                <a:path w="1543069" h="2414681">
                  <a:moveTo>
                    <a:pt x="0" y="0"/>
                  </a:moveTo>
                  <a:lnTo>
                    <a:pt x="1543069" y="0"/>
                  </a:lnTo>
                  <a:lnTo>
                    <a:pt x="1543069" y="2414681"/>
                  </a:lnTo>
                  <a:lnTo>
                    <a:pt x="0" y="2414681"/>
                  </a:lnTo>
                  <a:close/>
                </a:path>
              </a:pathLst>
            </a:custGeom>
            <a:solidFill>
              <a:srgbClr val="00AAB7">
                <a:alpha val="52941"/>
              </a:srgbClr>
            </a:solidFill>
          </p:spPr>
          <p:txBody>
            <a:bodyPr/>
            <a:lstStyle/>
            <a:p>
              <a:endParaRPr lang="he-IL"/>
            </a:p>
          </p:txBody>
        </p:sp>
        <p:sp>
          <p:nvSpPr>
            <p:cNvPr id="5" name="TextBox 5"/>
            <p:cNvSpPr txBox="1"/>
            <p:nvPr/>
          </p:nvSpPr>
          <p:spPr>
            <a:xfrm>
              <a:off x="0" y="-57150"/>
              <a:ext cx="1543069" cy="2471831"/>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6" name="Freeform 6"/>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7" name="Freeform 7"/>
          <p:cNvSpPr/>
          <p:nvPr/>
        </p:nvSpPr>
        <p:spPr>
          <a:xfrm>
            <a:off x="12079807" y="9770576"/>
            <a:ext cx="5858840" cy="620456"/>
          </a:xfrm>
          <a:custGeom>
            <a:avLst/>
            <a:gdLst/>
            <a:ahLst/>
            <a:cxnLst/>
            <a:rect l="l" t="t" r="r" b="b"/>
            <a:pathLst>
              <a:path w="5858840" h="620456">
                <a:moveTo>
                  <a:pt x="0" y="0"/>
                </a:moveTo>
                <a:lnTo>
                  <a:pt x="5858840" y="0"/>
                </a:lnTo>
                <a:lnTo>
                  <a:pt x="5858840" y="620456"/>
                </a:lnTo>
                <a:lnTo>
                  <a:pt x="0" y="620456"/>
                </a:lnTo>
                <a:lnTo>
                  <a:pt x="0" y="0"/>
                </a:lnTo>
                <a:close/>
              </a:path>
            </a:pathLst>
          </a:custGeom>
          <a:blipFill>
            <a:blip r:embed="rId5"/>
            <a:stretch>
              <a:fillRect t="-86495"/>
            </a:stretch>
          </a:blipFill>
        </p:spPr>
        <p:txBody>
          <a:bodyPr/>
          <a:lstStyle/>
          <a:p>
            <a:endParaRPr lang="he-IL"/>
          </a:p>
        </p:txBody>
      </p:sp>
      <p:sp>
        <p:nvSpPr>
          <p:cNvPr id="8" name="Freeform 8"/>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9" name="Freeform 9"/>
          <p:cNvSpPr/>
          <p:nvPr/>
        </p:nvSpPr>
        <p:spPr>
          <a:xfrm>
            <a:off x="1959208" y="3630055"/>
            <a:ext cx="14369583" cy="4257654"/>
          </a:xfrm>
          <a:custGeom>
            <a:avLst/>
            <a:gdLst/>
            <a:ahLst/>
            <a:cxnLst/>
            <a:rect l="l" t="t" r="r" b="b"/>
            <a:pathLst>
              <a:path w="14369583" h="4257654">
                <a:moveTo>
                  <a:pt x="0" y="0"/>
                </a:moveTo>
                <a:lnTo>
                  <a:pt x="14369584" y="0"/>
                </a:lnTo>
                <a:lnTo>
                  <a:pt x="14369584" y="4257655"/>
                </a:lnTo>
                <a:lnTo>
                  <a:pt x="0" y="4257655"/>
                </a:lnTo>
                <a:lnTo>
                  <a:pt x="0" y="0"/>
                </a:lnTo>
                <a:close/>
              </a:path>
            </a:pathLst>
          </a:custGeom>
          <a:blipFill>
            <a:blip r:embed="rId6"/>
            <a:stretch>
              <a:fillRect/>
            </a:stretch>
          </a:blipFill>
        </p:spPr>
        <p:txBody>
          <a:bodyPr/>
          <a:lstStyle/>
          <a:p>
            <a:endParaRPr lang="he-IL"/>
          </a:p>
        </p:txBody>
      </p:sp>
      <p:sp>
        <p:nvSpPr>
          <p:cNvPr id="10" name="TextBox 10"/>
          <p:cNvSpPr txBox="1"/>
          <p:nvPr/>
        </p:nvSpPr>
        <p:spPr>
          <a:xfrm>
            <a:off x="869112" y="443562"/>
            <a:ext cx="9139736" cy="1303627"/>
          </a:xfrm>
          <a:prstGeom prst="rect">
            <a:avLst/>
          </a:prstGeom>
        </p:spPr>
        <p:txBody>
          <a:bodyPr lIns="0" tIns="0" rIns="0" bIns="0" rtlCol="0" anchor="t">
            <a:spAutoFit/>
          </a:bodyPr>
          <a:lstStyle/>
          <a:p>
            <a:pPr marL="0" lvl="0" indent="0">
              <a:lnSpc>
                <a:spcPts val="9903"/>
              </a:lnSpc>
            </a:pPr>
            <a:r>
              <a:rPr lang="en-US" sz="9431" spc="924">
                <a:solidFill>
                  <a:srgbClr val="231F20"/>
                </a:solidFill>
                <a:latin typeface="Oswald Bold"/>
              </a:rPr>
              <a:t>RESULTS</a:t>
            </a:r>
          </a:p>
        </p:txBody>
      </p:sp>
      <p:sp>
        <p:nvSpPr>
          <p:cNvPr id="11" name="TextBox 11"/>
          <p:cNvSpPr txBox="1"/>
          <p:nvPr/>
        </p:nvSpPr>
        <p:spPr>
          <a:xfrm>
            <a:off x="869112" y="2018372"/>
            <a:ext cx="8603278" cy="452845"/>
          </a:xfrm>
          <a:prstGeom prst="rect">
            <a:avLst/>
          </a:prstGeom>
        </p:spPr>
        <p:txBody>
          <a:bodyPr lIns="0" tIns="0" rIns="0" bIns="0" rtlCol="0" anchor="t">
            <a:spAutoFit/>
          </a:bodyPr>
          <a:lstStyle/>
          <a:p>
            <a:pPr>
              <a:lnSpc>
                <a:spcPts val="3712"/>
              </a:lnSpc>
            </a:pPr>
            <a:r>
              <a:rPr lang="en-US" sz="2690" spc="263">
                <a:solidFill>
                  <a:srgbClr val="231F20"/>
                </a:solidFill>
                <a:latin typeface="DM Sans"/>
              </a:rPr>
              <a:t>Visual Analysis of the related article amount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he-IL"/>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4" name="Freeform 4"/>
          <p:cNvSpPr/>
          <p:nvPr/>
        </p:nvSpPr>
        <p:spPr>
          <a:xfrm>
            <a:off x="8404013" y="9666544"/>
            <a:ext cx="9883987" cy="620456"/>
          </a:xfrm>
          <a:custGeom>
            <a:avLst/>
            <a:gdLst/>
            <a:ahLst/>
            <a:cxnLst/>
            <a:rect l="l" t="t" r="r" b="b"/>
            <a:pathLst>
              <a:path w="9883987" h="620456">
                <a:moveTo>
                  <a:pt x="0" y="0"/>
                </a:moveTo>
                <a:lnTo>
                  <a:pt x="9883987" y="0"/>
                </a:lnTo>
                <a:lnTo>
                  <a:pt x="9883987" y="620456"/>
                </a:lnTo>
                <a:lnTo>
                  <a:pt x="0" y="620456"/>
                </a:lnTo>
                <a:lnTo>
                  <a:pt x="0" y="0"/>
                </a:lnTo>
                <a:close/>
              </a:path>
            </a:pathLst>
          </a:custGeom>
          <a:blipFill>
            <a:blip r:embed="rId5"/>
            <a:stretch>
              <a:fillRect t="-180270" b="-34351"/>
            </a:stretch>
          </a:blipFill>
        </p:spPr>
        <p:txBody>
          <a:bodyPr/>
          <a:lstStyle/>
          <a:p>
            <a:endParaRPr lang="he-IL"/>
          </a:p>
        </p:txBody>
      </p:sp>
      <p:sp>
        <p:nvSpPr>
          <p:cNvPr id="5" name="Freeform 5"/>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6" name="Freeform 6"/>
          <p:cNvSpPr/>
          <p:nvPr/>
        </p:nvSpPr>
        <p:spPr>
          <a:xfrm>
            <a:off x="8323247" y="-54417"/>
            <a:ext cx="10045518" cy="9897855"/>
          </a:xfrm>
          <a:custGeom>
            <a:avLst/>
            <a:gdLst/>
            <a:ahLst/>
            <a:cxnLst/>
            <a:rect l="l" t="t" r="r" b="b"/>
            <a:pathLst>
              <a:path w="10045518" h="9897855">
                <a:moveTo>
                  <a:pt x="0" y="0"/>
                </a:moveTo>
                <a:lnTo>
                  <a:pt x="10045517" y="0"/>
                </a:lnTo>
                <a:lnTo>
                  <a:pt x="10045517" y="9897854"/>
                </a:lnTo>
                <a:lnTo>
                  <a:pt x="0" y="9897854"/>
                </a:lnTo>
                <a:lnTo>
                  <a:pt x="0" y="0"/>
                </a:lnTo>
                <a:close/>
              </a:path>
            </a:pathLst>
          </a:custGeom>
          <a:blipFill>
            <a:blip r:embed="rId6"/>
            <a:stretch>
              <a:fillRect l="-13477" r="-13477"/>
            </a:stretch>
          </a:blipFill>
        </p:spPr>
        <p:txBody>
          <a:bodyPr/>
          <a:lstStyle/>
          <a:p>
            <a:endParaRPr lang="he-IL"/>
          </a:p>
        </p:txBody>
      </p:sp>
      <p:sp>
        <p:nvSpPr>
          <p:cNvPr id="7" name="TextBox 7"/>
          <p:cNvSpPr txBox="1"/>
          <p:nvPr/>
        </p:nvSpPr>
        <p:spPr>
          <a:xfrm>
            <a:off x="869112" y="443562"/>
            <a:ext cx="9139736" cy="1303627"/>
          </a:xfrm>
          <a:prstGeom prst="rect">
            <a:avLst/>
          </a:prstGeom>
        </p:spPr>
        <p:txBody>
          <a:bodyPr lIns="0" tIns="0" rIns="0" bIns="0" rtlCol="0" anchor="t">
            <a:spAutoFit/>
          </a:bodyPr>
          <a:lstStyle/>
          <a:p>
            <a:pPr marL="0" lvl="0" indent="0">
              <a:lnSpc>
                <a:spcPts val="9903"/>
              </a:lnSpc>
            </a:pPr>
            <a:r>
              <a:rPr lang="en-US" sz="9431" spc="924">
                <a:solidFill>
                  <a:srgbClr val="231F20"/>
                </a:solidFill>
                <a:latin typeface="Oswald Bold"/>
              </a:rPr>
              <a:t>RESULTS</a:t>
            </a:r>
          </a:p>
        </p:txBody>
      </p:sp>
      <p:sp>
        <p:nvSpPr>
          <p:cNvPr id="8" name="TextBox 8"/>
          <p:cNvSpPr txBox="1"/>
          <p:nvPr/>
        </p:nvSpPr>
        <p:spPr>
          <a:xfrm>
            <a:off x="869112" y="2018372"/>
            <a:ext cx="8603278" cy="452845"/>
          </a:xfrm>
          <a:prstGeom prst="rect">
            <a:avLst/>
          </a:prstGeom>
        </p:spPr>
        <p:txBody>
          <a:bodyPr lIns="0" tIns="0" rIns="0" bIns="0" rtlCol="0" anchor="t">
            <a:spAutoFit/>
          </a:bodyPr>
          <a:lstStyle/>
          <a:p>
            <a:pPr>
              <a:lnSpc>
                <a:spcPts val="3712"/>
              </a:lnSpc>
            </a:pPr>
            <a:r>
              <a:rPr lang="en-US" sz="2690" spc="263">
                <a:solidFill>
                  <a:srgbClr val="231F20"/>
                </a:solidFill>
                <a:latin typeface="DM Sans"/>
              </a:rPr>
              <a:t>WordCloud- Sentiment analysis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805</Words>
  <Application>Microsoft Office PowerPoint</Application>
  <PresentationFormat>מותאם אישית</PresentationFormat>
  <Paragraphs>107</Paragraphs>
  <Slides>15</Slides>
  <Notes>0</Notes>
  <HiddenSlides>0</HiddenSlides>
  <MMClips>0</MMClips>
  <ScaleCrop>false</ScaleCrop>
  <HeadingPairs>
    <vt:vector size="6" baseType="variant">
      <vt:variant>
        <vt:lpstr>גופנים בשימוש</vt:lpstr>
      </vt:variant>
      <vt:variant>
        <vt:i4>12</vt:i4>
      </vt:variant>
      <vt:variant>
        <vt:lpstr>ערכת נושא</vt:lpstr>
      </vt:variant>
      <vt:variant>
        <vt:i4>1</vt:i4>
      </vt:variant>
      <vt:variant>
        <vt:lpstr>כותרות שקופיות</vt:lpstr>
      </vt:variant>
      <vt:variant>
        <vt:i4>15</vt:i4>
      </vt:variant>
    </vt:vector>
  </HeadingPairs>
  <TitlesOfParts>
    <vt:vector size="28" baseType="lpstr">
      <vt:lpstr>Oswald Bold</vt:lpstr>
      <vt:lpstr>Montserrat Classic Bold</vt:lpstr>
      <vt:lpstr>Calibri</vt:lpstr>
      <vt:lpstr>Open Sauce</vt:lpstr>
      <vt:lpstr>Oswald Bold Italics</vt:lpstr>
      <vt:lpstr>Aileron Bold</vt:lpstr>
      <vt:lpstr>Arial</vt:lpstr>
      <vt:lpstr>Aileron</vt:lpstr>
      <vt:lpstr>DM Sans Bold</vt:lpstr>
      <vt:lpstr>Oswald</vt:lpstr>
      <vt:lpstr>DM Sans</vt:lpstr>
      <vt:lpstr>DM Sans Italics</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project</dc:title>
  <cp:lastModifiedBy>מיטל פדוה</cp:lastModifiedBy>
  <cp:revision>5</cp:revision>
  <dcterms:created xsi:type="dcterms:W3CDTF">2006-08-16T00:00:00Z</dcterms:created>
  <dcterms:modified xsi:type="dcterms:W3CDTF">2024-04-10T21:34:36Z</dcterms:modified>
  <dc:identifier>DAGB3C33S_s</dc:identifier>
</cp:coreProperties>
</file>